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7556500" cy="10693400"/>
  <p:notesSz cx="6858000" cy="9144000"/>
  <p:embeddedFontLst>
    <p:embeddedFont>
      <p:font typeface="Arimo" panose="020B0604020202020204" charset="0"/>
      <p:regular r:id="rId12"/>
    </p:embeddedFont>
    <p:embeddedFont>
      <p:font typeface="Arimo Bold" panose="020B0604020202020204" charset="0"/>
      <p:regular r:id="rId13"/>
    </p:embeddedFont>
    <p:embeddedFont>
      <p:font typeface="Bebas Neue Bold" panose="020B0604020202020204" charset="-52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Open Sans Extra Bold" panose="020B0604020202020204" charset="0"/>
      <p:regular r:id="rId19"/>
    </p:embeddedFont>
    <p:embeddedFont>
      <p:font typeface="Roboto" panose="02000000000000000000" pitchFamily="2" charset="0"/>
      <p:regular r:id="rId20"/>
    </p:embeddedFont>
    <p:embeddedFont>
      <p:font typeface="Roboto Bold" panose="02000000000000000000" charset="0"/>
      <p:regular r:id="rId21"/>
    </p:embeddedFont>
    <p:embeddedFont>
      <p:font typeface="Roboto Bold Italics" panose="020B0604020202020204" charset="0"/>
      <p:regular r:id="rId22"/>
    </p:embeddedFont>
    <p:embeddedFont>
      <p:font typeface="Roboto Italics" panose="020B0604020202020204" charset="0"/>
      <p:regular r:id="rId23"/>
    </p:embeddedFont>
    <p:embeddedFont>
      <p:font typeface="Waffle Soft" panose="020B0604020202020204" charset="-52"/>
      <p:regular r:id="rId2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7" d="100"/>
          <a:sy n="57" d="100"/>
        </p:scale>
        <p:origin x="2405" y="-365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3.fntdata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.png"/><Relationship Id="rId3" Type="http://schemas.openxmlformats.org/officeDocument/2006/relationships/image" Target="../media/image14.jpeg"/><Relationship Id="rId7" Type="http://schemas.openxmlformats.org/officeDocument/2006/relationships/image" Target="../media/image95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4.png"/><Relationship Id="rId5" Type="http://schemas.openxmlformats.org/officeDocument/2006/relationships/image" Target="../media/image93.svg"/><Relationship Id="rId10" Type="http://schemas.openxmlformats.org/officeDocument/2006/relationships/image" Target="../media/image98.png"/><Relationship Id="rId4" Type="http://schemas.openxmlformats.org/officeDocument/2006/relationships/image" Target="../media/image92.png"/><Relationship Id="rId9" Type="http://schemas.openxmlformats.org/officeDocument/2006/relationships/image" Target="../media/image97.sv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10" Type="http://schemas.openxmlformats.org/officeDocument/2006/relationships/image" Target="../media/image13.svg"/><Relationship Id="rId4" Type="http://schemas.openxmlformats.org/officeDocument/2006/relationships/image" Target="../media/image7.sv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svg"/><Relationship Id="rId13" Type="http://schemas.openxmlformats.org/officeDocument/2006/relationships/image" Target="../media/image24.png"/><Relationship Id="rId18" Type="http://schemas.openxmlformats.org/officeDocument/2006/relationships/image" Target="../media/image29.svg"/><Relationship Id="rId3" Type="http://schemas.openxmlformats.org/officeDocument/2006/relationships/image" Target="../media/image14.jpeg"/><Relationship Id="rId7" Type="http://schemas.openxmlformats.org/officeDocument/2006/relationships/image" Target="../media/image18.png"/><Relationship Id="rId12" Type="http://schemas.openxmlformats.org/officeDocument/2006/relationships/image" Target="../media/image23.svg"/><Relationship Id="rId17" Type="http://schemas.openxmlformats.org/officeDocument/2006/relationships/image" Target="../media/image28.png"/><Relationship Id="rId2" Type="http://schemas.openxmlformats.org/officeDocument/2006/relationships/image" Target="../media/image5.png"/><Relationship Id="rId16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sv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5" Type="http://schemas.openxmlformats.org/officeDocument/2006/relationships/image" Target="../media/image26.png"/><Relationship Id="rId10" Type="http://schemas.openxmlformats.org/officeDocument/2006/relationships/image" Target="../media/image21.svg"/><Relationship Id="rId4" Type="http://schemas.openxmlformats.org/officeDocument/2006/relationships/image" Target="../media/image15.png"/><Relationship Id="rId9" Type="http://schemas.openxmlformats.org/officeDocument/2006/relationships/image" Target="../media/image20.png"/><Relationship Id="rId14" Type="http://schemas.openxmlformats.org/officeDocument/2006/relationships/image" Target="../media/image25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svg"/><Relationship Id="rId13" Type="http://schemas.openxmlformats.org/officeDocument/2006/relationships/image" Target="../media/image39.svg"/><Relationship Id="rId18" Type="http://schemas.openxmlformats.org/officeDocument/2006/relationships/image" Target="../media/image44.png"/><Relationship Id="rId3" Type="http://schemas.openxmlformats.org/officeDocument/2006/relationships/image" Target="../media/image14.jpe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17" Type="http://schemas.openxmlformats.org/officeDocument/2006/relationships/image" Target="../media/image43.svg"/><Relationship Id="rId2" Type="http://schemas.openxmlformats.org/officeDocument/2006/relationships/image" Target="../media/image5.png"/><Relationship Id="rId16" Type="http://schemas.openxmlformats.org/officeDocument/2006/relationships/image" Target="../media/image4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sv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5" Type="http://schemas.openxmlformats.org/officeDocument/2006/relationships/image" Target="../media/image41.svg"/><Relationship Id="rId10" Type="http://schemas.openxmlformats.org/officeDocument/2006/relationships/image" Target="../media/image36.svg"/><Relationship Id="rId19" Type="http://schemas.openxmlformats.org/officeDocument/2006/relationships/image" Target="../media/image45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Relationship Id="rId14" Type="http://schemas.openxmlformats.org/officeDocument/2006/relationships/image" Target="../media/image40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image" Target="../media/image54.png"/><Relationship Id="rId18" Type="http://schemas.openxmlformats.org/officeDocument/2006/relationships/image" Target="../media/image59.svg"/><Relationship Id="rId26" Type="http://schemas.openxmlformats.org/officeDocument/2006/relationships/image" Target="../media/image67.svg"/><Relationship Id="rId39" Type="http://schemas.openxmlformats.org/officeDocument/2006/relationships/image" Target="../media/image23.svg"/><Relationship Id="rId21" Type="http://schemas.openxmlformats.org/officeDocument/2006/relationships/image" Target="../media/image62.png"/><Relationship Id="rId34" Type="http://schemas.openxmlformats.org/officeDocument/2006/relationships/image" Target="../media/image18.png"/><Relationship Id="rId7" Type="http://schemas.openxmlformats.org/officeDocument/2006/relationships/image" Target="../media/image48.png"/><Relationship Id="rId2" Type="http://schemas.openxmlformats.org/officeDocument/2006/relationships/image" Target="../media/image5.png"/><Relationship Id="rId16" Type="http://schemas.openxmlformats.org/officeDocument/2006/relationships/image" Target="../media/image57.svg"/><Relationship Id="rId20" Type="http://schemas.openxmlformats.org/officeDocument/2006/relationships/image" Target="../media/image61.svg"/><Relationship Id="rId29" Type="http://schemas.openxmlformats.org/officeDocument/2006/relationships/image" Target="../media/image70.png"/><Relationship Id="rId41" Type="http://schemas.openxmlformats.org/officeDocument/2006/relationships/image" Target="../media/image76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svg"/><Relationship Id="rId11" Type="http://schemas.openxmlformats.org/officeDocument/2006/relationships/image" Target="../media/image52.png"/><Relationship Id="rId24" Type="http://schemas.openxmlformats.org/officeDocument/2006/relationships/image" Target="../media/image65.svg"/><Relationship Id="rId32" Type="http://schemas.openxmlformats.org/officeDocument/2006/relationships/image" Target="../media/image73.svg"/><Relationship Id="rId37" Type="http://schemas.openxmlformats.org/officeDocument/2006/relationships/image" Target="../media/image21.svg"/><Relationship Id="rId40" Type="http://schemas.openxmlformats.org/officeDocument/2006/relationships/image" Target="../media/image75.png"/><Relationship Id="rId5" Type="http://schemas.openxmlformats.org/officeDocument/2006/relationships/image" Target="../media/image46.png"/><Relationship Id="rId15" Type="http://schemas.openxmlformats.org/officeDocument/2006/relationships/image" Target="../media/image56.png"/><Relationship Id="rId23" Type="http://schemas.openxmlformats.org/officeDocument/2006/relationships/image" Target="../media/image64.png"/><Relationship Id="rId28" Type="http://schemas.openxmlformats.org/officeDocument/2006/relationships/image" Target="../media/image69.svg"/><Relationship Id="rId36" Type="http://schemas.openxmlformats.org/officeDocument/2006/relationships/image" Target="../media/image20.png"/><Relationship Id="rId10" Type="http://schemas.openxmlformats.org/officeDocument/2006/relationships/image" Target="../media/image51.svg"/><Relationship Id="rId19" Type="http://schemas.openxmlformats.org/officeDocument/2006/relationships/image" Target="../media/image60.png"/><Relationship Id="rId31" Type="http://schemas.openxmlformats.org/officeDocument/2006/relationships/image" Target="../media/image72.png"/><Relationship Id="rId4" Type="http://schemas.openxmlformats.org/officeDocument/2006/relationships/image" Target="../media/image14.jpeg"/><Relationship Id="rId9" Type="http://schemas.openxmlformats.org/officeDocument/2006/relationships/image" Target="../media/image50.png"/><Relationship Id="rId14" Type="http://schemas.openxmlformats.org/officeDocument/2006/relationships/image" Target="../media/image55.svg"/><Relationship Id="rId22" Type="http://schemas.openxmlformats.org/officeDocument/2006/relationships/image" Target="../media/image63.svg"/><Relationship Id="rId27" Type="http://schemas.openxmlformats.org/officeDocument/2006/relationships/image" Target="../media/image68.png"/><Relationship Id="rId30" Type="http://schemas.openxmlformats.org/officeDocument/2006/relationships/image" Target="../media/image71.svg"/><Relationship Id="rId35" Type="http://schemas.openxmlformats.org/officeDocument/2006/relationships/image" Target="../media/image19.svg"/><Relationship Id="rId8" Type="http://schemas.openxmlformats.org/officeDocument/2006/relationships/image" Target="../media/image49.svg"/><Relationship Id="rId3" Type="http://schemas.openxmlformats.org/officeDocument/2006/relationships/image" Target="../media/image30.png"/><Relationship Id="rId12" Type="http://schemas.openxmlformats.org/officeDocument/2006/relationships/image" Target="../media/image53.svg"/><Relationship Id="rId17" Type="http://schemas.openxmlformats.org/officeDocument/2006/relationships/image" Target="../media/image58.png"/><Relationship Id="rId25" Type="http://schemas.openxmlformats.org/officeDocument/2006/relationships/image" Target="../media/image66.png"/><Relationship Id="rId33" Type="http://schemas.openxmlformats.org/officeDocument/2006/relationships/image" Target="../media/image74.png"/><Relationship Id="rId38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83.svg"/><Relationship Id="rId3" Type="http://schemas.openxmlformats.org/officeDocument/2006/relationships/image" Target="../media/image14.jpeg"/><Relationship Id="rId7" Type="http://schemas.openxmlformats.org/officeDocument/2006/relationships/image" Target="../media/image8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1.svg"/><Relationship Id="rId11" Type="http://schemas.openxmlformats.org/officeDocument/2006/relationships/image" Target="../media/image86.png"/><Relationship Id="rId5" Type="http://schemas.openxmlformats.org/officeDocument/2006/relationships/image" Target="../media/image80.png"/><Relationship Id="rId10" Type="http://schemas.openxmlformats.org/officeDocument/2006/relationships/image" Target="../media/image85.svg"/><Relationship Id="rId4" Type="http://schemas.openxmlformats.org/officeDocument/2006/relationships/image" Target="../media/image79.png"/><Relationship Id="rId9" Type="http://schemas.openxmlformats.org/officeDocument/2006/relationships/image" Target="../media/image8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0.png"/><Relationship Id="rId3" Type="http://schemas.openxmlformats.org/officeDocument/2006/relationships/image" Target="../media/image14.jpeg"/><Relationship Id="rId7" Type="http://schemas.openxmlformats.org/officeDocument/2006/relationships/image" Target="../media/image89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8.png"/><Relationship Id="rId5" Type="http://schemas.openxmlformats.org/officeDocument/2006/relationships/image" Target="../media/image87.png"/><Relationship Id="rId4" Type="http://schemas.openxmlformats.org/officeDocument/2006/relationships/image" Target="../media/image30.png"/><Relationship Id="rId9" Type="http://schemas.openxmlformats.org/officeDocument/2006/relationships/image" Target="../media/image91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-566807" y="0"/>
            <a:ext cx="8693614" cy="3194903"/>
          </a:xfrm>
          <a:custGeom>
            <a:avLst/>
            <a:gdLst/>
            <a:ahLst/>
            <a:cxnLst/>
            <a:rect l="l" t="t" r="r" b="b"/>
            <a:pathLst>
              <a:path w="8693614" h="3194903">
                <a:moveTo>
                  <a:pt x="0" y="0"/>
                </a:moveTo>
                <a:lnTo>
                  <a:pt x="8693614" y="0"/>
                </a:lnTo>
                <a:lnTo>
                  <a:pt x="8693614" y="3194903"/>
                </a:lnTo>
                <a:lnTo>
                  <a:pt x="0" y="3194903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/>
            </a:stretch>
          </a:blipFill>
        </p:spPr>
      </p:sp>
      <p:sp>
        <p:nvSpPr>
          <p:cNvPr id="3" name="Freeform 3"/>
          <p:cNvSpPr/>
          <p:nvPr/>
        </p:nvSpPr>
        <p:spPr>
          <a:xfrm rot="10449258">
            <a:off x="-3467783" y="7731469"/>
            <a:ext cx="12738904" cy="3662435"/>
          </a:xfrm>
          <a:custGeom>
            <a:avLst/>
            <a:gdLst/>
            <a:ahLst/>
            <a:cxnLst/>
            <a:rect l="l" t="t" r="r" b="b"/>
            <a:pathLst>
              <a:path w="12738904" h="3662435">
                <a:moveTo>
                  <a:pt x="0" y="0"/>
                </a:moveTo>
                <a:lnTo>
                  <a:pt x="12738904" y="0"/>
                </a:lnTo>
                <a:lnTo>
                  <a:pt x="12738904" y="3662434"/>
                </a:lnTo>
                <a:lnTo>
                  <a:pt x="0" y="366243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4" name="Group 4"/>
          <p:cNvGrpSpPr/>
          <p:nvPr/>
        </p:nvGrpSpPr>
        <p:grpSpPr>
          <a:xfrm>
            <a:off x="3395235" y="930036"/>
            <a:ext cx="4164765" cy="4164765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1717">
                    <a:alpha val="100000"/>
                  </a:srgbClr>
                </a:gs>
                <a:gs pos="50000">
                  <a:srgbClr val="9E0C0C">
                    <a:alpha val="100000"/>
                  </a:srgbClr>
                </a:gs>
                <a:gs pos="100000">
                  <a:srgbClr val="630202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6" name="TextBox 6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 rot="-10800000">
            <a:off x="3592139" y="1126941"/>
            <a:ext cx="3770957" cy="377095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gradFill rotWithShape="1">
              <a:gsLst>
                <a:gs pos="0">
                  <a:srgbClr val="D91717">
                    <a:alpha val="100000"/>
                  </a:srgbClr>
                </a:gs>
                <a:gs pos="50000">
                  <a:srgbClr val="9E0C0C">
                    <a:alpha val="100000"/>
                  </a:srgbClr>
                </a:gs>
                <a:gs pos="100000">
                  <a:srgbClr val="630202">
                    <a:alpha val="100000"/>
                  </a:srgbClr>
                </a:gs>
              </a:gsLst>
              <a:lin ang="0"/>
            </a:gradFill>
          </p:spPr>
        </p:sp>
        <p:sp>
          <p:nvSpPr>
            <p:cNvPr id="9" name="TextBox 9"/>
            <p:cNvSpPr txBox="1"/>
            <p:nvPr/>
          </p:nvSpPr>
          <p:spPr>
            <a:xfrm>
              <a:off x="76200" y="47625"/>
              <a:ext cx="660400" cy="6889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960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780000" y="1290251"/>
            <a:ext cx="3444335" cy="3444335"/>
            <a:chOff x="0" y="0"/>
            <a:chExt cx="812800" cy="8128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blipFill>
              <a:blip r:embed="rId4"/>
              <a:stretch>
                <a:fillRect l="-3832" t="-5475" r="-5475" b="-3832"/>
              </a:stretch>
            </a:blipFill>
          </p:spPr>
        </p:sp>
      </p:grpSp>
      <p:sp>
        <p:nvSpPr>
          <p:cNvPr id="12" name="Freeform 12"/>
          <p:cNvSpPr/>
          <p:nvPr/>
        </p:nvSpPr>
        <p:spPr>
          <a:xfrm>
            <a:off x="-890262" y="6914133"/>
            <a:ext cx="5364168" cy="4137115"/>
          </a:xfrm>
          <a:custGeom>
            <a:avLst/>
            <a:gdLst/>
            <a:ahLst/>
            <a:cxnLst/>
            <a:rect l="l" t="t" r="r" b="b"/>
            <a:pathLst>
              <a:path w="5364168" h="4137115">
                <a:moveTo>
                  <a:pt x="0" y="0"/>
                </a:moveTo>
                <a:lnTo>
                  <a:pt x="5364169" y="0"/>
                </a:lnTo>
                <a:lnTo>
                  <a:pt x="5364169" y="4137115"/>
                </a:lnTo>
                <a:lnTo>
                  <a:pt x="0" y="4137115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-1043804" y="2393372"/>
            <a:ext cx="6016896" cy="287258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1160"/>
              </a:lnSpc>
            </a:pPr>
            <a:r>
              <a:rPr lang="en-US" sz="13950" b="1" dirty="0">
                <a:solidFill>
                  <a:srgbClr val="BC141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ЕГЭ </a:t>
            </a:r>
          </a:p>
          <a:p>
            <a:pPr algn="ctr">
              <a:lnSpc>
                <a:spcPts val="11160"/>
              </a:lnSpc>
            </a:pPr>
            <a:r>
              <a:rPr lang="en-US" sz="13950" b="1" dirty="0">
                <a:solidFill>
                  <a:srgbClr val="BC1414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2026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-190053" y="5718174"/>
            <a:ext cx="7581613" cy="27062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6771"/>
              </a:lnSpc>
            </a:pPr>
            <a:r>
              <a:rPr lang="en-US" sz="8464" b="1">
                <a:solidFill>
                  <a:srgbClr val="1F144A"/>
                </a:solidFill>
                <a:latin typeface="Bebas Neue Bold"/>
                <a:ea typeface="Bebas Neue Bold"/>
                <a:cs typeface="Bebas Neue Bold"/>
                <a:sym typeface="Bebas Neue Bold"/>
              </a:rPr>
              <a:t>ГОСУДАРСТВЕННАЯ ИТОГОВАЯ АТТЕСТАЦИЯ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25414" y="141621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59"/>
                </a:lnTo>
                <a:lnTo>
                  <a:pt x="0" y="5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276212" y="85893"/>
            <a:ext cx="1588207" cy="7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56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794037"/>
            <a:ext cx="7560000" cy="618701"/>
            <a:chOff x="0" y="0"/>
            <a:chExt cx="2709333" cy="221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21729"/>
            </a:xfrm>
            <a:custGeom>
              <a:avLst/>
              <a:gdLst/>
              <a:ahLst/>
              <a:cxnLst/>
              <a:rect l="l" t="t" r="r" b="b"/>
              <a:pathLst>
                <a:path w="2709333" h="221729">
                  <a:moveTo>
                    <a:pt x="0" y="0"/>
                  </a:moveTo>
                  <a:lnTo>
                    <a:pt x="2709333" y="0"/>
                  </a:lnTo>
                  <a:lnTo>
                    <a:pt x="2709333" y="221729"/>
                  </a:lnTo>
                  <a:lnTo>
                    <a:pt x="0" y="221729"/>
                  </a:lnTo>
                  <a:close/>
                </a:path>
              </a:pathLst>
            </a:custGeom>
            <a:solidFill>
              <a:srgbClr val="BC141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09333" cy="221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54895" y="3355016"/>
            <a:ext cx="3695539" cy="3806350"/>
            <a:chOff x="0" y="0"/>
            <a:chExt cx="1324398" cy="136411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1324398" cy="1364110"/>
            </a:xfrm>
            <a:custGeom>
              <a:avLst/>
              <a:gdLst/>
              <a:ahLst/>
              <a:cxnLst/>
              <a:rect l="l" t="t" r="r" b="b"/>
              <a:pathLst>
                <a:path w="1324398" h="1364110">
                  <a:moveTo>
                    <a:pt x="52373" y="0"/>
                  </a:moveTo>
                  <a:lnTo>
                    <a:pt x="1272024" y="0"/>
                  </a:lnTo>
                  <a:cubicBezTo>
                    <a:pt x="1300949" y="0"/>
                    <a:pt x="1324398" y="23448"/>
                    <a:pt x="1324398" y="52373"/>
                  </a:cubicBezTo>
                  <a:lnTo>
                    <a:pt x="1324398" y="1311737"/>
                  </a:lnTo>
                  <a:cubicBezTo>
                    <a:pt x="1324398" y="1340662"/>
                    <a:pt x="1300949" y="1364110"/>
                    <a:pt x="1272024" y="1364110"/>
                  </a:cubicBezTo>
                  <a:lnTo>
                    <a:pt x="52373" y="1364110"/>
                  </a:lnTo>
                  <a:cubicBezTo>
                    <a:pt x="23448" y="1364110"/>
                    <a:pt x="0" y="1340662"/>
                    <a:pt x="0" y="1311737"/>
                  </a:cubicBezTo>
                  <a:lnTo>
                    <a:pt x="0" y="52373"/>
                  </a:lnTo>
                  <a:cubicBezTo>
                    <a:pt x="0" y="23448"/>
                    <a:pt x="23448" y="0"/>
                    <a:pt x="52373" y="0"/>
                  </a:cubicBezTo>
                  <a:close/>
                </a:path>
              </a:pathLst>
            </a:custGeom>
            <a:solidFill>
              <a:srgbClr val="ECF5FF"/>
            </a:solidFill>
          </p:spPr>
        </p:sp>
        <p:sp>
          <p:nvSpPr>
            <p:cNvPr id="10" name="TextBox 10"/>
            <p:cNvSpPr txBox="1"/>
            <p:nvPr/>
          </p:nvSpPr>
          <p:spPr>
            <a:xfrm>
              <a:off x="0" y="28575"/>
              <a:ext cx="1324398" cy="13355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3911133" y="3375593"/>
            <a:ext cx="3505341" cy="3785773"/>
            <a:chOff x="0" y="0"/>
            <a:chExt cx="1256235" cy="135673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1256235" cy="1356736"/>
            </a:xfrm>
            <a:custGeom>
              <a:avLst/>
              <a:gdLst/>
              <a:ahLst/>
              <a:cxnLst/>
              <a:rect l="l" t="t" r="r" b="b"/>
              <a:pathLst>
                <a:path w="1256235" h="1356736">
                  <a:moveTo>
                    <a:pt x="55215" y="0"/>
                  </a:moveTo>
                  <a:lnTo>
                    <a:pt x="1201020" y="0"/>
                  </a:lnTo>
                  <a:cubicBezTo>
                    <a:pt x="1231514" y="0"/>
                    <a:pt x="1256235" y="24721"/>
                    <a:pt x="1256235" y="55215"/>
                  </a:cubicBezTo>
                  <a:lnTo>
                    <a:pt x="1256235" y="1301521"/>
                  </a:lnTo>
                  <a:cubicBezTo>
                    <a:pt x="1256235" y="1316165"/>
                    <a:pt x="1250418" y="1330209"/>
                    <a:pt x="1240063" y="1340564"/>
                  </a:cubicBezTo>
                  <a:cubicBezTo>
                    <a:pt x="1229708" y="1350918"/>
                    <a:pt x="1215664" y="1356736"/>
                    <a:pt x="1201020" y="1356736"/>
                  </a:cubicBezTo>
                  <a:lnTo>
                    <a:pt x="55215" y="1356736"/>
                  </a:lnTo>
                  <a:cubicBezTo>
                    <a:pt x="40571" y="1356736"/>
                    <a:pt x="26527" y="1350918"/>
                    <a:pt x="16172" y="1340564"/>
                  </a:cubicBezTo>
                  <a:cubicBezTo>
                    <a:pt x="5817" y="1330209"/>
                    <a:pt x="0" y="1316165"/>
                    <a:pt x="0" y="1301521"/>
                  </a:cubicBezTo>
                  <a:lnTo>
                    <a:pt x="0" y="55215"/>
                  </a:lnTo>
                  <a:cubicBezTo>
                    <a:pt x="0" y="40571"/>
                    <a:pt x="5817" y="26527"/>
                    <a:pt x="16172" y="16172"/>
                  </a:cubicBezTo>
                  <a:cubicBezTo>
                    <a:pt x="26527" y="5817"/>
                    <a:pt x="40571" y="0"/>
                    <a:pt x="55215" y="0"/>
                  </a:cubicBezTo>
                  <a:close/>
                </a:path>
              </a:pathLst>
            </a:custGeom>
            <a:solidFill>
              <a:srgbClr val="F3F4F4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28575"/>
              <a:ext cx="1256235" cy="13281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2832813" y="3394610"/>
            <a:ext cx="1017621" cy="1107113"/>
          </a:xfrm>
          <a:custGeom>
            <a:avLst/>
            <a:gdLst/>
            <a:ahLst/>
            <a:cxnLst/>
            <a:rect l="l" t="t" r="r" b="b"/>
            <a:pathLst>
              <a:path w="1017621" h="1107113">
                <a:moveTo>
                  <a:pt x="0" y="0"/>
                </a:moveTo>
                <a:lnTo>
                  <a:pt x="1017621" y="0"/>
                </a:lnTo>
                <a:lnTo>
                  <a:pt x="1017621" y="1107112"/>
                </a:lnTo>
                <a:lnTo>
                  <a:pt x="0" y="11071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6372904" y="6177912"/>
            <a:ext cx="862192" cy="789265"/>
          </a:xfrm>
          <a:custGeom>
            <a:avLst/>
            <a:gdLst/>
            <a:ahLst/>
            <a:cxnLst/>
            <a:rect l="l" t="t" r="r" b="b"/>
            <a:pathLst>
              <a:path w="862192" h="789265">
                <a:moveTo>
                  <a:pt x="0" y="0"/>
                </a:moveTo>
                <a:lnTo>
                  <a:pt x="862192" y="0"/>
                </a:lnTo>
                <a:lnTo>
                  <a:pt x="862192" y="789265"/>
                </a:lnTo>
                <a:lnTo>
                  <a:pt x="0" y="789265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0" y="9356338"/>
            <a:ext cx="7560000" cy="1335662"/>
            <a:chOff x="0" y="0"/>
            <a:chExt cx="2709333" cy="478671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709333" cy="478671"/>
            </a:xfrm>
            <a:custGeom>
              <a:avLst/>
              <a:gdLst/>
              <a:ahLst/>
              <a:cxnLst/>
              <a:rect l="l" t="t" r="r" b="b"/>
              <a:pathLst>
                <a:path w="2709333" h="478671">
                  <a:moveTo>
                    <a:pt x="0" y="0"/>
                  </a:moveTo>
                  <a:lnTo>
                    <a:pt x="2709333" y="0"/>
                  </a:lnTo>
                  <a:lnTo>
                    <a:pt x="2709333" y="478671"/>
                  </a:lnTo>
                  <a:lnTo>
                    <a:pt x="0" y="478671"/>
                  </a:lnTo>
                  <a:close/>
                </a:path>
              </a:pathLst>
            </a:custGeom>
            <a:solidFill>
              <a:srgbClr val="FFE7E9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28575"/>
              <a:ext cx="2709333" cy="45009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95103" y="9574493"/>
            <a:ext cx="834583" cy="834583"/>
          </a:xfrm>
          <a:custGeom>
            <a:avLst/>
            <a:gdLst/>
            <a:ahLst/>
            <a:cxnLst/>
            <a:rect l="l" t="t" r="r" b="b"/>
            <a:pathLst>
              <a:path w="834583" h="834583">
                <a:moveTo>
                  <a:pt x="0" y="0"/>
                </a:moveTo>
                <a:lnTo>
                  <a:pt x="834583" y="0"/>
                </a:lnTo>
                <a:lnTo>
                  <a:pt x="834583" y="834583"/>
                </a:lnTo>
                <a:lnTo>
                  <a:pt x="0" y="83458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5663803" y="7397732"/>
            <a:ext cx="1807730" cy="3294268"/>
          </a:xfrm>
          <a:custGeom>
            <a:avLst/>
            <a:gdLst/>
            <a:ahLst/>
            <a:cxnLst/>
            <a:rect l="l" t="t" r="r" b="b"/>
            <a:pathLst>
              <a:path w="1807730" h="3294268">
                <a:moveTo>
                  <a:pt x="0" y="0"/>
                </a:moveTo>
                <a:lnTo>
                  <a:pt x="1807730" y="0"/>
                </a:lnTo>
                <a:lnTo>
                  <a:pt x="1807730" y="3294268"/>
                </a:lnTo>
                <a:lnTo>
                  <a:pt x="0" y="3294268"/>
                </a:lnTo>
                <a:lnTo>
                  <a:pt x="0" y="0"/>
                </a:lnTo>
                <a:close/>
              </a:path>
            </a:pathLst>
          </a:custGeom>
          <a:blipFill>
            <a:blip r:embed="rId10"/>
            <a:stretch>
              <a:fillRect/>
            </a:stretch>
          </a:blipFill>
        </p:spPr>
      </p:sp>
      <p:sp>
        <p:nvSpPr>
          <p:cNvPr id="21" name="TextBox 21"/>
          <p:cNvSpPr txBox="1"/>
          <p:nvPr/>
        </p:nvSpPr>
        <p:spPr>
          <a:xfrm>
            <a:off x="140868" y="1546088"/>
            <a:ext cx="7419132" cy="134283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89"/>
              </a:lnSpc>
            </a:pPr>
            <a:r>
              <a:rPr lang="en-US" sz="165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Апелляция ЕГЭ —</a:t>
            </a:r>
            <a:r>
              <a:rPr lang="en-US" sz="165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это официальная процедура обжалования результатов единого государственного экзамена или нарушений в порядке его проведения, предназначенная для защиты прав участников. </a:t>
            </a:r>
          </a:p>
          <a:p>
            <a:pPr marL="0" lvl="0" indent="0" algn="l">
              <a:lnSpc>
                <a:spcPts val="1789"/>
              </a:lnSpc>
            </a:pPr>
            <a:r>
              <a:rPr lang="en-US" sz="165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Апелляция — </a:t>
            </a:r>
            <a:r>
              <a:rPr lang="en-US" sz="165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это письменное обращение участника экзамена, в котором он указывает на нарушения или выражает несогласие с оценкой и итоговым результатом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172819" y="3516941"/>
            <a:ext cx="3397092" cy="35295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7"/>
              </a:lnSpc>
            </a:pPr>
            <a:r>
              <a:rPr lang="en-US" sz="15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 нарушении установленного порядка проведения ЕГЭ. </a:t>
            </a:r>
          </a:p>
          <a:p>
            <a:pPr algn="l">
              <a:lnSpc>
                <a:spcPts val="1727"/>
              </a:lnSpc>
            </a:pPr>
            <a:r>
              <a:rPr lang="en-US" sz="1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Подаётся в день экзамена, непосредственно после его окончания (до выхода из пункта проведения экзамена). </a:t>
            </a:r>
          </a:p>
          <a:p>
            <a:pPr algn="l">
              <a:lnSpc>
                <a:spcPts val="1727"/>
              </a:lnSpc>
            </a:pPr>
            <a:r>
              <a:rPr lang="en-US" sz="1599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Связана с нарушениями, которые, по мнению участника, повлияли на его результаты. </a:t>
            </a:r>
          </a:p>
          <a:p>
            <a:pPr algn="l">
              <a:lnSpc>
                <a:spcPts val="1727"/>
              </a:lnSpc>
            </a:pPr>
            <a:r>
              <a:rPr lang="en-US" sz="1599" b="1" i="1">
                <a:solidFill>
                  <a:srgbClr val="000000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Примеры нарушений: некорректная работа техники, громкий шум в аудитории, перебои с электроэнергией. При этом апелляция не предполагает пересмотра содержания самой экзаменационной работы.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95103" y="971496"/>
            <a:ext cx="7395618" cy="43171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010"/>
              </a:lnSpc>
            </a:pPr>
            <a:r>
              <a:rPr lang="en-US" sz="37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АПЕЛЛЯЦИЯ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1097232" y="2936551"/>
            <a:ext cx="5506403" cy="3327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Существует два основных вида апелляции ЕГЭ:</a:t>
            </a:r>
          </a:p>
        </p:txBody>
      </p:sp>
      <p:sp>
        <p:nvSpPr>
          <p:cNvPr id="25" name="TextBox 25"/>
          <p:cNvSpPr txBox="1"/>
          <p:nvPr/>
        </p:nvSpPr>
        <p:spPr>
          <a:xfrm>
            <a:off x="4070315" y="3516941"/>
            <a:ext cx="3076857" cy="287235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727"/>
              </a:lnSpc>
              <a:spcBef>
                <a:spcPct val="0"/>
              </a:spcBef>
            </a:pPr>
            <a:r>
              <a:rPr lang="en-US" sz="15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 несогласии с выставленными баллами. </a:t>
            </a:r>
          </a:p>
          <a:p>
            <a:pPr marL="0" lvl="1" indent="0" algn="l">
              <a:lnSpc>
                <a:spcPts val="1727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Подаётся в течение двух дней после официального объявления результатов ЕГЭ. Касается исключительно оценивания ответов участника экзамена. Комиссия рассматривает правильность применения критериев оценок, а также выявляет возможные технические ошибки при проверке работы.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72819" y="7680744"/>
            <a:ext cx="5927698" cy="14968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1" indent="0" algn="l">
              <a:lnSpc>
                <a:spcPts val="1983"/>
              </a:lnSpc>
            </a:pPr>
            <a:r>
              <a:rPr lang="en-US" sz="15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Конфликтная комиссия может принять одно из двух решений: </a:t>
            </a:r>
          </a:p>
          <a:p>
            <a:pPr marL="0" lvl="1" indent="0" algn="l">
              <a:lnSpc>
                <a:spcPts val="1983"/>
              </a:lnSpc>
            </a:pPr>
            <a:r>
              <a:rPr lang="en-US" sz="15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Удовлетворить апелляцию — </a:t>
            </a:r>
            <a:r>
              <a:rPr lang="en-US" sz="15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в таком случае участнику пересчитают баллы за задания, в которых комиссия нашла ошибки. Прошлые баллы станут недействительными.</a:t>
            </a:r>
          </a:p>
          <a:p>
            <a:pPr marL="0" lvl="1" indent="0" algn="l">
              <a:lnSpc>
                <a:spcPts val="1983"/>
              </a:lnSpc>
            </a:pPr>
            <a:r>
              <a:rPr lang="en-US" sz="15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Отклонить апелляцию — </a:t>
            </a:r>
            <a:r>
              <a:rPr lang="en-US" sz="15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баллы останутся прежними.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3105094" y="7261839"/>
            <a:ext cx="1466906" cy="33274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r>
              <a:rPr lang="en-US" sz="1899" b="1" u="none" strike="noStrike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Результаты</a:t>
            </a:r>
            <a:endParaRPr lang="en-US" sz="1899" b="1" u="none" strike="noStrike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8" name="TextBox 28"/>
          <p:cNvSpPr txBox="1"/>
          <p:nvPr/>
        </p:nvSpPr>
        <p:spPr>
          <a:xfrm>
            <a:off x="882650" y="9367124"/>
            <a:ext cx="4829161" cy="13262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055"/>
              </a:lnSpc>
              <a:spcBef>
                <a:spcPct val="0"/>
              </a:spcBef>
            </a:pP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Апелляция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—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это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не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гарантия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изменения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результата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а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возможность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добиться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справедливости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в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случае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реальных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ошибок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или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нарушений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 </a:t>
            </a:r>
          </a:p>
          <a:p>
            <a:pPr algn="ctr">
              <a:lnSpc>
                <a:spcPts val="2055"/>
              </a:lnSpc>
              <a:spcBef>
                <a:spcPct val="0"/>
              </a:spcBef>
            </a:pP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Решение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конфликтной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комиссии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окончательное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,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обжаловать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его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не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46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получится</a:t>
            </a:r>
            <a:r>
              <a:rPr lang="en-US" sz="146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23455"/>
            <a:ext cx="7560000" cy="618701"/>
            <a:chOff x="0" y="0"/>
            <a:chExt cx="2709333" cy="221729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21729"/>
            </a:xfrm>
            <a:custGeom>
              <a:avLst/>
              <a:gdLst/>
              <a:ahLst/>
              <a:cxnLst/>
              <a:rect l="l" t="t" r="r" b="b"/>
              <a:pathLst>
                <a:path w="2709333" h="221729">
                  <a:moveTo>
                    <a:pt x="0" y="0"/>
                  </a:moveTo>
                  <a:lnTo>
                    <a:pt x="2709333" y="0"/>
                  </a:lnTo>
                  <a:lnTo>
                    <a:pt x="2709333" y="221729"/>
                  </a:lnTo>
                  <a:lnTo>
                    <a:pt x="0" y="221729"/>
                  </a:ln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709333" cy="221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68358" y="977597"/>
            <a:ext cx="5690075" cy="4659156"/>
            <a:chOff x="0" y="0"/>
            <a:chExt cx="2039194" cy="1669736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039194" cy="1669736"/>
            </a:xfrm>
            <a:custGeom>
              <a:avLst/>
              <a:gdLst/>
              <a:ahLst/>
              <a:cxnLst/>
              <a:rect l="l" t="t" r="r" b="b"/>
              <a:pathLst>
                <a:path w="2039194" h="1669736">
                  <a:moveTo>
                    <a:pt x="0" y="0"/>
                  </a:moveTo>
                  <a:lnTo>
                    <a:pt x="2039194" y="0"/>
                  </a:lnTo>
                  <a:lnTo>
                    <a:pt x="2039194" y="1669736"/>
                  </a:lnTo>
                  <a:lnTo>
                    <a:pt x="0" y="1669736"/>
                  </a:lnTo>
                  <a:close/>
                </a:path>
              </a:pathLst>
            </a:custGeom>
            <a:solidFill>
              <a:srgbClr val="FFFFFF"/>
            </a:solidFill>
            <a:ln w="38100" cap="sq">
              <a:gradFill>
                <a:gsLst>
                  <a:gs pos="0">
                    <a:srgbClr val="0A1937">
                      <a:alpha val="100000"/>
                    </a:srgbClr>
                  </a:gs>
                  <a:gs pos="100000">
                    <a:srgbClr val="36528B">
                      <a:alpha val="100000"/>
                    </a:srgbClr>
                  </a:gs>
                </a:gsLst>
                <a:lin ang="0"/>
              </a:gradFill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0"/>
              <a:ext cx="2039194" cy="16697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9" name="Group 9"/>
          <p:cNvGrpSpPr/>
          <p:nvPr/>
        </p:nvGrpSpPr>
        <p:grpSpPr>
          <a:xfrm>
            <a:off x="195006" y="4955225"/>
            <a:ext cx="5617853" cy="643636"/>
            <a:chOff x="0" y="0"/>
            <a:chExt cx="2013312" cy="23066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2013312" cy="230665"/>
            </a:xfrm>
            <a:custGeom>
              <a:avLst/>
              <a:gdLst/>
              <a:ahLst/>
              <a:cxnLst/>
              <a:rect l="l" t="t" r="r" b="b"/>
              <a:pathLst>
                <a:path w="2013312" h="230665">
                  <a:moveTo>
                    <a:pt x="0" y="0"/>
                  </a:moveTo>
                  <a:lnTo>
                    <a:pt x="2013312" y="0"/>
                  </a:lnTo>
                  <a:lnTo>
                    <a:pt x="2013312" y="230665"/>
                  </a:lnTo>
                  <a:lnTo>
                    <a:pt x="0" y="230665"/>
                  </a:ln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2013312" cy="2306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12" name="Group 12"/>
          <p:cNvGrpSpPr/>
          <p:nvPr/>
        </p:nvGrpSpPr>
        <p:grpSpPr>
          <a:xfrm>
            <a:off x="1053454" y="5810276"/>
            <a:ext cx="5877434" cy="479773"/>
            <a:chOff x="0" y="0"/>
            <a:chExt cx="2770893" cy="226187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2770893" cy="226187"/>
            </a:xfrm>
            <a:custGeom>
              <a:avLst/>
              <a:gdLst/>
              <a:ahLst/>
              <a:cxnLst/>
              <a:rect l="l" t="t" r="r" b="b"/>
              <a:pathLst>
                <a:path w="2770893" h="226187">
                  <a:moveTo>
                    <a:pt x="54006" y="0"/>
                  </a:moveTo>
                  <a:lnTo>
                    <a:pt x="2716886" y="0"/>
                  </a:lnTo>
                  <a:cubicBezTo>
                    <a:pt x="2746713" y="0"/>
                    <a:pt x="2770893" y="24179"/>
                    <a:pt x="2770893" y="54006"/>
                  </a:cubicBezTo>
                  <a:lnTo>
                    <a:pt x="2770893" y="172181"/>
                  </a:lnTo>
                  <a:cubicBezTo>
                    <a:pt x="2770893" y="186504"/>
                    <a:pt x="2765203" y="200241"/>
                    <a:pt x="2755075" y="210369"/>
                  </a:cubicBezTo>
                  <a:cubicBezTo>
                    <a:pt x="2744947" y="220497"/>
                    <a:pt x="2731210" y="226187"/>
                    <a:pt x="2716886" y="226187"/>
                  </a:cubicBezTo>
                  <a:lnTo>
                    <a:pt x="54006" y="226187"/>
                  </a:lnTo>
                  <a:cubicBezTo>
                    <a:pt x="24179" y="226187"/>
                    <a:pt x="0" y="202008"/>
                    <a:pt x="0" y="172181"/>
                  </a:cubicBezTo>
                  <a:lnTo>
                    <a:pt x="0" y="54006"/>
                  </a:lnTo>
                  <a:cubicBezTo>
                    <a:pt x="0" y="39683"/>
                    <a:pt x="5690" y="25946"/>
                    <a:pt x="15818" y="15818"/>
                  </a:cubicBezTo>
                  <a:cubicBezTo>
                    <a:pt x="25946" y="5690"/>
                    <a:pt x="39683" y="0"/>
                    <a:pt x="54006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2770893" cy="2166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694"/>
                </a:lnSpc>
              </a:pPr>
              <a:endParaRPr/>
            </a:p>
          </p:txBody>
        </p:sp>
      </p:grpSp>
      <p:grpSp>
        <p:nvGrpSpPr>
          <p:cNvPr id="15" name="Group 15"/>
          <p:cNvGrpSpPr/>
          <p:nvPr/>
        </p:nvGrpSpPr>
        <p:grpSpPr>
          <a:xfrm>
            <a:off x="936220" y="5743726"/>
            <a:ext cx="5941336" cy="479773"/>
            <a:chOff x="0" y="0"/>
            <a:chExt cx="2801019" cy="226187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2801019" cy="226187"/>
            </a:xfrm>
            <a:custGeom>
              <a:avLst/>
              <a:gdLst/>
              <a:ahLst/>
              <a:cxnLst/>
              <a:rect l="l" t="t" r="r" b="b"/>
              <a:pathLst>
                <a:path w="2801019" h="226187">
                  <a:moveTo>
                    <a:pt x="53425" y="0"/>
                  </a:moveTo>
                  <a:lnTo>
                    <a:pt x="2747594" y="0"/>
                  </a:lnTo>
                  <a:cubicBezTo>
                    <a:pt x="2777100" y="0"/>
                    <a:pt x="2801019" y="23919"/>
                    <a:pt x="2801019" y="53425"/>
                  </a:cubicBezTo>
                  <a:lnTo>
                    <a:pt x="2801019" y="172762"/>
                  </a:lnTo>
                  <a:cubicBezTo>
                    <a:pt x="2801019" y="202268"/>
                    <a:pt x="2777100" y="226187"/>
                    <a:pt x="2747594" y="226187"/>
                  </a:cubicBezTo>
                  <a:lnTo>
                    <a:pt x="53425" y="226187"/>
                  </a:lnTo>
                  <a:cubicBezTo>
                    <a:pt x="23919" y="226187"/>
                    <a:pt x="0" y="202268"/>
                    <a:pt x="0" y="172762"/>
                  </a:cubicBezTo>
                  <a:lnTo>
                    <a:pt x="0" y="53425"/>
                  </a:lnTo>
                  <a:cubicBezTo>
                    <a:pt x="0" y="23919"/>
                    <a:pt x="23919" y="0"/>
                    <a:pt x="53425" y="0"/>
                  </a:cubicBezTo>
                  <a:close/>
                </a:path>
              </a:pathLst>
            </a:custGeom>
            <a:solidFill>
              <a:srgbClr val="9C0200"/>
            </a:solidFill>
            <a:ln w="19050" cap="rnd">
              <a:solidFill>
                <a:srgbClr val="000000"/>
              </a:solidFill>
              <a:prstDash val="solid"/>
              <a:round/>
            </a:ln>
          </p:spPr>
        </p:sp>
        <p:sp>
          <p:nvSpPr>
            <p:cNvPr id="17" name="TextBox 17"/>
            <p:cNvSpPr txBox="1"/>
            <p:nvPr/>
          </p:nvSpPr>
          <p:spPr>
            <a:xfrm>
              <a:off x="0" y="9525"/>
              <a:ext cx="2801019" cy="216662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694"/>
                </a:lnSpc>
              </a:pPr>
              <a:endParaRPr/>
            </a:p>
          </p:txBody>
        </p:sp>
      </p:grpSp>
      <p:grpSp>
        <p:nvGrpSpPr>
          <p:cNvPr id="18" name="Group 18"/>
          <p:cNvGrpSpPr/>
          <p:nvPr/>
        </p:nvGrpSpPr>
        <p:grpSpPr>
          <a:xfrm>
            <a:off x="521582" y="6804525"/>
            <a:ext cx="3157385" cy="1683765"/>
            <a:chOff x="0" y="0"/>
            <a:chExt cx="1488536" cy="793804"/>
          </a:xfrm>
        </p:grpSpPr>
        <p:sp>
          <p:nvSpPr>
            <p:cNvPr id="19" name="Freeform 19"/>
            <p:cNvSpPr/>
            <p:nvPr/>
          </p:nvSpPr>
          <p:spPr>
            <a:xfrm>
              <a:off x="0" y="0"/>
              <a:ext cx="1488536" cy="793804"/>
            </a:xfrm>
            <a:custGeom>
              <a:avLst/>
              <a:gdLst/>
              <a:ahLst/>
              <a:cxnLst/>
              <a:rect l="l" t="t" r="r" b="b"/>
              <a:pathLst>
                <a:path w="1488536" h="793804">
                  <a:moveTo>
                    <a:pt x="100532" y="0"/>
                  </a:moveTo>
                  <a:lnTo>
                    <a:pt x="1388004" y="0"/>
                  </a:lnTo>
                  <a:cubicBezTo>
                    <a:pt x="1414667" y="0"/>
                    <a:pt x="1440238" y="10592"/>
                    <a:pt x="1459091" y="29445"/>
                  </a:cubicBezTo>
                  <a:cubicBezTo>
                    <a:pt x="1477945" y="48299"/>
                    <a:pt x="1488536" y="73869"/>
                    <a:pt x="1488536" y="100532"/>
                  </a:cubicBezTo>
                  <a:lnTo>
                    <a:pt x="1488536" y="693272"/>
                  </a:lnTo>
                  <a:cubicBezTo>
                    <a:pt x="1488536" y="748795"/>
                    <a:pt x="1443527" y="793804"/>
                    <a:pt x="1388004" y="793804"/>
                  </a:cubicBezTo>
                  <a:lnTo>
                    <a:pt x="100532" y="793804"/>
                  </a:lnTo>
                  <a:cubicBezTo>
                    <a:pt x="45010" y="793804"/>
                    <a:pt x="0" y="748795"/>
                    <a:pt x="0" y="693272"/>
                  </a:cubicBezTo>
                  <a:lnTo>
                    <a:pt x="0" y="100532"/>
                  </a:lnTo>
                  <a:cubicBezTo>
                    <a:pt x="0" y="45010"/>
                    <a:pt x="45010" y="0"/>
                    <a:pt x="100532" y="0"/>
                  </a:cubicBezTo>
                  <a:close/>
                </a:path>
              </a:pathLst>
            </a:custGeom>
            <a:solidFill>
              <a:srgbClr val="FFF5F0"/>
            </a:solidFill>
            <a:ln w="2857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20" name="TextBox 20"/>
            <p:cNvSpPr txBox="1"/>
            <p:nvPr/>
          </p:nvSpPr>
          <p:spPr>
            <a:xfrm>
              <a:off x="0" y="9525"/>
              <a:ext cx="1488536" cy="784279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694"/>
                </a:lnSpc>
              </a:pPr>
              <a:endParaRPr/>
            </a:p>
          </p:txBody>
        </p:sp>
      </p:grpSp>
      <p:grpSp>
        <p:nvGrpSpPr>
          <p:cNvPr id="21" name="Group 21"/>
          <p:cNvGrpSpPr/>
          <p:nvPr/>
        </p:nvGrpSpPr>
        <p:grpSpPr>
          <a:xfrm>
            <a:off x="665126" y="6937875"/>
            <a:ext cx="2763222" cy="447724"/>
            <a:chOff x="0" y="0"/>
            <a:chExt cx="990276" cy="160454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046CB5"/>
            </a:solidFill>
          </p:spPr>
        </p:sp>
        <p:sp>
          <p:nvSpPr>
            <p:cNvPr id="23" name="TextBox 23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9 КЛАСС</a:t>
              </a:r>
            </a:p>
          </p:txBody>
        </p:sp>
      </p:grpSp>
      <p:grpSp>
        <p:nvGrpSpPr>
          <p:cNvPr id="24" name="Group 24"/>
          <p:cNvGrpSpPr/>
          <p:nvPr/>
        </p:nvGrpSpPr>
        <p:grpSpPr>
          <a:xfrm>
            <a:off x="665126" y="7623724"/>
            <a:ext cx="1381611" cy="712166"/>
            <a:chOff x="0" y="0"/>
            <a:chExt cx="495138" cy="255224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495138" cy="255224"/>
            </a:xfrm>
            <a:custGeom>
              <a:avLst/>
              <a:gdLst/>
              <a:ahLst/>
              <a:cxnLst/>
              <a:rect l="l" t="t" r="r" b="b"/>
              <a:pathLst>
                <a:path w="495138" h="255224">
                  <a:moveTo>
                    <a:pt x="127612" y="0"/>
                  </a:moveTo>
                  <a:lnTo>
                    <a:pt x="367526" y="0"/>
                  </a:lnTo>
                  <a:cubicBezTo>
                    <a:pt x="401371" y="0"/>
                    <a:pt x="433830" y="13445"/>
                    <a:pt x="457761" y="37377"/>
                  </a:cubicBezTo>
                  <a:cubicBezTo>
                    <a:pt x="481693" y="61309"/>
                    <a:pt x="495138" y="93767"/>
                    <a:pt x="495138" y="127612"/>
                  </a:cubicBezTo>
                  <a:lnTo>
                    <a:pt x="495138" y="127612"/>
                  </a:lnTo>
                  <a:cubicBezTo>
                    <a:pt x="495138" y="161457"/>
                    <a:pt x="481693" y="193916"/>
                    <a:pt x="457761" y="217847"/>
                  </a:cubicBezTo>
                  <a:cubicBezTo>
                    <a:pt x="433830" y="241779"/>
                    <a:pt x="401371" y="255224"/>
                    <a:pt x="367526" y="255224"/>
                  </a:cubicBezTo>
                  <a:lnTo>
                    <a:pt x="127612" y="255224"/>
                  </a:lnTo>
                  <a:cubicBezTo>
                    <a:pt x="93767" y="255224"/>
                    <a:pt x="61309" y="241779"/>
                    <a:pt x="37377" y="217847"/>
                  </a:cubicBezTo>
                  <a:cubicBezTo>
                    <a:pt x="13445" y="193916"/>
                    <a:pt x="0" y="161457"/>
                    <a:pt x="0" y="127612"/>
                  </a:cubicBezTo>
                  <a:lnTo>
                    <a:pt x="0" y="127612"/>
                  </a:lnTo>
                  <a:cubicBezTo>
                    <a:pt x="0" y="93767"/>
                    <a:pt x="13445" y="61309"/>
                    <a:pt x="37377" y="37377"/>
                  </a:cubicBezTo>
                  <a:cubicBezTo>
                    <a:pt x="61309" y="13445"/>
                    <a:pt x="93767" y="0"/>
                    <a:pt x="127612" y="0"/>
                  </a:cubicBez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26" name="TextBox 26"/>
            <p:cNvSpPr txBox="1"/>
            <p:nvPr/>
          </p:nvSpPr>
          <p:spPr>
            <a:xfrm>
              <a:off x="0" y="-47625"/>
              <a:ext cx="495138" cy="30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ОГЭ</a:t>
              </a:r>
            </a:p>
          </p:txBody>
        </p:sp>
      </p:grpSp>
      <p:grpSp>
        <p:nvGrpSpPr>
          <p:cNvPr id="27" name="Group 27"/>
          <p:cNvGrpSpPr/>
          <p:nvPr/>
        </p:nvGrpSpPr>
        <p:grpSpPr>
          <a:xfrm>
            <a:off x="2190281" y="7623724"/>
            <a:ext cx="1381611" cy="712166"/>
            <a:chOff x="0" y="0"/>
            <a:chExt cx="495138" cy="255224"/>
          </a:xfrm>
        </p:grpSpPr>
        <p:sp>
          <p:nvSpPr>
            <p:cNvPr id="28" name="Freeform 28"/>
            <p:cNvSpPr/>
            <p:nvPr/>
          </p:nvSpPr>
          <p:spPr>
            <a:xfrm>
              <a:off x="0" y="0"/>
              <a:ext cx="495138" cy="255224"/>
            </a:xfrm>
            <a:custGeom>
              <a:avLst/>
              <a:gdLst/>
              <a:ahLst/>
              <a:cxnLst/>
              <a:rect l="l" t="t" r="r" b="b"/>
              <a:pathLst>
                <a:path w="495138" h="255224">
                  <a:moveTo>
                    <a:pt x="127612" y="0"/>
                  </a:moveTo>
                  <a:lnTo>
                    <a:pt x="367526" y="0"/>
                  </a:lnTo>
                  <a:cubicBezTo>
                    <a:pt x="401371" y="0"/>
                    <a:pt x="433830" y="13445"/>
                    <a:pt x="457761" y="37377"/>
                  </a:cubicBezTo>
                  <a:cubicBezTo>
                    <a:pt x="481693" y="61309"/>
                    <a:pt x="495138" y="93767"/>
                    <a:pt x="495138" y="127612"/>
                  </a:cubicBezTo>
                  <a:lnTo>
                    <a:pt x="495138" y="127612"/>
                  </a:lnTo>
                  <a:cubicBezTo>
                    <a:pt x="495138" y="161457"/>
                    <a:pt x="481693" y="193916"/>
                    <a:pt x="457761" y="217847"/>
                  </a:cubicBezTo>
                  <a:cubicBezTo>
                    <a:pt x="433830" y="241779"/>
                    <a:pt x="401371" y="255224"/>
                    <a:pt x="367526" y="255224"/>
                  </a:cubicBezTo>
                  <a:lnTo>
                    <a:pt x="127612" y="255224"/>
                  </a:lnTo>
                  <a:cubicBezTo>
                    <a:pt x="93767" y="255224"/>
                    <a:pt x="61309" y="241779"/>
                    <a:pt x="37377" y="217847"/>
                  </a:cubicBezTo>
                  <a:cubicBezTo>
                    <a:pt x="13445" y="193916"/>
                    <a:pt x="0" y="161457"/>
                    <a:pt x="0" y="127612"/>
                  </a:cubicBezTo>
                  <a:lnTo>
                    <a:pt x="0" y="127612"/>
                  </a:lnTo>
                  <a:cubicBezTo>
                    <a:pt x="0" y="93767"/>
                    <a:pt x="13445" y="61309"/>
                    <a:pt x="37377" y="37377"/>
                  </a:cubicBezTo>
                  <a:cubicBezTo>
                    <a:pt x="61309" y="13445"/>
                    <a:pt x="93767" y="0"/>
                    <a:pt x="127612" y="0"/>
                  </a:cubicBez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29" name="TextBox 29"/>
            <p:cNvSpPr txBox="1"/>
            <p:nvPr/>
          </p:nvSpPr>
          <p:spPr>
            <a:xfrm>
              <a:off x="0" y="-47625"/>
              <a:ext cx="495138" cy="30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ГВЭ-9</a:t>
              </a:r>
            </a:p>
          </p:txBody>
        </p:sp>
      </p:grpSp>
      <p:grpSp>
        <p:nvGrpSpPr>
          <p:cNvPr id="30" name="Group 30"/>
          <p:cNvGrpSpPr/>
          <p:nvPr/>
        </p:nvGrpSpPr>
        <p:grpSpPr>
          <a:xfrm>
            <a:off x="3953033" y="6804525"/>
            <a:ext cx="3157385" cy="1683765"/>
            <a:chOff x="0" y="0"/>
            <a:chExt cx="1488536" cy="793804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1488536" cy="793804"/>
            </a:xfrm>
            <a:custGeom>
              <a:avLst/>
              <a:gdLst/>
              <a:ahLst/>
              <a:cxnLst/>
              <a:rect l="l" t="t" r="r" b="b"/>
              <a:pathLst>
                <a:path w="1488536" h="793804">
                  <a:moveTo>
                    <a:pt x="100532" y="0"/>
                  </a:moveTo>
                  <a:lnTo>
                    <a:pt x="1388004" y="0"/>
                  </a:lnTo>
                  <a:cubicBezTo>
                    <a:pt x="1414667" y="0"/>
                    <a:pt x="1440238" y="10592"/>
                    <a:pt x="1459091" y="29445"/>
                  </a:cubicBezTo>
                  <a:cubicBezTo>
                    <a:pt x="1477945" y="48299"/>
                    <a:pt x="1488536" y="73869"/>
                    <a:pt x="1488536" y="100532"/>
                  </a:cubicBezTo>
                  <a:lnTo>
                    <a:pt x="1488536" y="693272"/>
                  </a:lnTo>
                  <a:cubicBezTo>
                    <a:pt x="1488536" y="748795"/>
                    <a:pt x="1443527" y="793804"/>
                    <a:pt x="1388004" y="793804"/>
                  </a:cubicBezTo>
                  <a:lnTo>
                    <a:pt x="100532" y="793804"/>
                  </a:lnTo>
                  <a:cubicBezTo>
                    <a:pt x="45010" y="793804"/>
                    <a:pt x="0" y="748795"/>
                    <a:pt x="0" y="693272"/>
                  </a:cubicBezTo>
                  <a:lnTo>
                    <a:pt x="0" y="100532"/>
                  </a:lnTo>
                  <a:cubicBezTo>
                    <a:pt x="0" y="45010"/>
                    <a:pt x="45010" y="0"/>
                    <a:pt x="100532" y="0"/>
                  </a:cubicBezTo>
                  <a:close/>
                </a:path>
              </a:pathLst>
            </a:custGeom>
            <a:solidFill>
              <a:srgbClr val="FFF5F0"/>
            </a:solidFill>
            <a:ln w="28575" cap="rnd">
              <a:solidFill>
                <a:srgbClr val="000000"/>
              </a:solidFill>
              <a:prstDash val="lgDash"/>
              <a:round/>
            </a:ln>
          </p:spPr>
        </p:sp>
        <p:sp>
          <p:nvSpPr>
            <p:cNvPr id="32" name="TextBox 32"/>
            <p:cNvSpPr txBox="1"/>
            <p:nvPr/>
          </p:nvSpPr>
          <p:spPr>
            <a:xfrm>
              <a:off x="0" y="9525"/>
              <a:ext cx="1488536" cy="784279"/>
            </a:xfrm>
            <a:prstGeom prst="rect">
              <a:avLst/>
            </a:prstGeom>
          </p:spPr>
          <p:txBody>
            <a:bodyPr lIns="21000" tIns="21000" rIns="21000" bIns="21000" rtlCol="0" anchor="ctr"/>
            <a:lstStyle/>
            <a:p>
              <a:pPr algn="ctr">
                <a:lnSpc>
                  <a:spcPts val="694"/>
                </a:lnSpc>
              </a:pPr>
              <a:endParaRPr/>
            </a:p>
          </p:txBody>
        </p:sp>
      </p:grpSp>
      <p:grpSp>
        <p:nvGrpSpPr>
          <p:cNvPr id="33" name="Group 33"/>
          <p:cNvGrpSpPr/>
          <p:nvPr/>
        </p:nvGrpSpPr>
        <p:grpSpPr>
          <a:xfrm>
            <a:off x="4096577" y="6937875"/>
            <a:ext cx="2763222" cy="447724"/>
            <a:chOff x="0" y="0"/>
            <a:chExt cx="990276" cy="160454"/>
          </a:xfrm>
        </p:grpSpPr>
        <p:sp>
          <p:nvSpPr>
            <p:cNvPr id="34" name="Freeform 34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046CB5"/>
            </a:solidFill>
          </p:spPr>
        </p:sp>
        <p:sp>
          <p:nvSpPr>
            <p:cNvPr id="35" name="TextBox 35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11 КЛАСС</a:t>
              </a:r>
            </a:p>
          </p:txBody>
        </p:sp>
      </p:grpSp>
      <p:grpSp>
        <p:nvGrpSpPr>
          <p:cNvPr id="36" name="Group 36"/>
          <p:cNvGrpSpPr/>
          <p:nvPr/>
        </p:nvGrpSpPr>
        <p:grpSpPr>
          <a:xfrm>
            <a:off x="4096577" y="7623724"/>
            <a:ext cx="1381611" cy="712166"/>
            <a:chOff x="0" y="0"/>
            <a:chExt cx="495138" cy="255224"/>
          </a:xfrm>
        </p:grpSpPr>
        <p:sp>
          <p:nvSpPr>
            <p:cNvPr id="37" name="Freeform 37"/>
            <p:cNvSpPr/>
            <p:nvPr/>
          </p:nvSpPr>
          <p:spPr>
            <a:xfrm>
              <a:off x="0" y="0"/>
              <a:ext cx="495138" cy="255224"/>
            </a:xfrm>
            <a:custGeom>
              <a:avLst/>
              <a:gdLst/>
              <a:ahLst/>
              <a:cxnLst/>
              <a:rect l="l" t="t" r="r" b="b"/>
              <a:pathLst>
                <a:path w="495138" h="255224">
                  <a:moveTo>
                    <a:pt x="127612" y="0"/>
                  </a:moveTo>
                  <a:lnTo>
                    <a:pt x="367526" y="0"/>
                  </a:lnTo>
                  <a:cubicBezTo>
                    <a:pt x="401371" y="0"/>
                    <a:pt x="433830" y="13445"/>
                    <a:pt x="457761" y="37377"/>
                  </a:cubicBezTo>
                  <a:cubicBezTo>
                    <a:pt x="481693" y="61309"/>
                    <a:pt x="495138" y="93767"/>
                    <a:pt x="495138" y="127612"/>
                  </a:cubicBezTo>
                  <a:lnTo>
                    <a:pt x="495138" y="127612"/>
                  </a:lnTo>
                  <a:cubicBezTo>
                    <a:pt x="495138" y="161457"/>
                    <a:pt x="481693" y="193916"/>
                    <a:pt x="457761" y="217847"/>
                  </a:cubicBezTo>
                  <a:cubicBezTo>
                    <a:pt x="433830" y="241779"/>
                    <a:pt x="401371" y="255224"/>
                    <a:pt x="367526" y="255224"/>
                  </a:cubicBezTo>
                  <a:lnTo>
                    <a:pt x="127612" y="255224"/>
                  </a:lnTo>
                  <a:cubicBezTo>
                    <a:pt x="93767" y="255224"/>
                    <a:pt x="61309" y="241779"/>
                    <a:pt x="37377" y="217847"/>
                  </a:cubicBezTo>
                  <a:cubicBezTo>
                    <a:pt x="13445" y="193916"/>
                    <a:pt x="0" y="161457"/>
                    <a:pt x="0" y="127612"/>
                  </a:cubicBezTo>
                  <a:lnTo>
                    <a:pt x="0" y="127612"/>
                  </a:lnTo>
                  <a:cubicBezTo>
                    <a:pt x="0" y="93767"/>
                    <a:pt x="13445" y="61309"/>
                    <a:pt x="37377" y="37377"/>
                  </a:cubicBezTo>
                  <a:cubicBezTo>
                    <a:pt x="61309" y="13445"/>
                    <a:pt x="93767" y="0"/>
                    <a:pt x="127612" y="0"/>
                  </a:cubicBez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38" name="TextBox 38"/>
            <p:cNvSpPr txBox="1"/>
            <p:nvPr/>
          </p:nvSpPr>
          <p:spPr>
            <a:xfrm>
              <a:off x="0" y="-47625"/>
              <a:ext cx="495138" cy="30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ЕГЭ</a:t>
              </a:r>
            </a:p>
          </p:txBody>
        </p:sp>
      </p:grpSp>
      <p:grpSp>
        <p:nvGrpSpPr>
          <p:cNvPr id="39" name="Group 39"/>
          <p:cNvGrpSpPr/>
          <p:nvPr/>
        </p:nvGrpSpPr>
        <p:grpSpPr>
          <a:xfrm>
            <a:off x="5621732" y="7623724"/>
            <a:ext cx="1381611" cy="712166"/>
            <a:chOff x="0" y="0"/>
            <a:chExt cx="495138" cy="255224"/>
          </a:xfrm>
        </p:grpSpPr>
        <p:sp>
          <p:nvSpPr>
            <p:cNvPr id="40" name="Freeform 40"/>
            <p:cNvSpPr/>
            <p:nvPr/>
          </p:nvSpPr>
          <p:spPr>
            <a:xfrm>
              <a:off x="0" y="0"/>
              <a:ext cx="495138" cy="255224"/>
            </a:xfrm>
            <a:custGeom>
              <a:avLst/>
              <a:gdLst/>
              <a:ahLst/>
              <a:cxnLst/>
              <a:rect l="l" t="t" r="r" b="b"/>
              <a:pathLst>
                <a:path w="495138" h="255224">
                  <a:moveTo>
                    <a:pt x="127612" y="0"/>
                  </a:moveTo>
                  <a:lnTo>
                    <a:pt x="367526" y="0"/>
                  </a:lnTo>
                  <a:cubicBezTo>
                    <a:pt x="401371" y="0"/>
                    <a:pt x="433830" y="13445"/>
                    <a:pt x="457761" y="37377"/>
                  </a:cubicBezTo>
                  <a:cubicBezTo>
                    <a:pt x="481693" y="61309"/>
                    <a:pt x="495138" y="93767"/>
                    <a:pt x="495138" y="127612"/>
                  </a:cubicBezTo>
                  <a:lnTo>
                    <a:pt x="495138" y="127612"/>
                  </a:lnTo>
                  <a:cubicBezTo>
                    <a:pt x="495138" y="161457"/>
                    <a:pt x="481693" y="193916"/>
                    <a:pt x="457761" y="217847"/>
                  </a:cubicBezTo>
                  <a:cubicBezTo>
                    <a:pt x="433830" y="241779"/>
                    <a:pt x="401371" y="255224"/>
                    <a:pt x="367526" y="255224"/>
                  </a:cubicBezTo>
                  <a:lnTo>
                    <a:pt x="127612" y="255224"/>
                  </a:lnTo>
                  <a:cubicBezTo>
                    <a:pt x="93767" y="255224"/>
                    <a:pt x="61309" y="241779"/>
                    <a:pt x="37377" y="217847"/>
                  </a:cubicBezTo>
                  <a:cubicBezTo>
                    <a:pt x="13445" y="193916"/>
                    <a:pt x="0" y="161457"/>
                    <a:pt x="0" y="127612"/>
                  </a:cubicBezTo>
                  <a:lnTo>
                    <a:pt x="0" y="127612"/>
                  </a:lnTo>
                  <a:cubicBezTo>
                    <a:pt x="0" y="93767"/>
                    <a:pt x="13445" y="61309"/>
                    <a:pt x="37377" y="37377"/>
                  </a:cubicBezTo>
                  <a:cubicBezTo>
                    <a:pt x="61309" y="13445"/>
                    <a:pt x="93767" y="0"/>
                    <a:pt x="127612" y="0"/>
                  </a:cubicBezTo>
                  <a:close/>
                </a:path>
              </a:pathLst>
            </a:custGeom>
            <a:solidFill>
              <a:srgbClr val="FFB300"/>
            </a:solidFill>
          </p:spPr>
        </p:sp>
        <p:sp>
          <p:nvSpPr>
            <p:cNvPr id="41" name="TextBox 41"/>
            <p:cNvSpPr txBox="1"/>
            <p:nvPr/>
          </p:nvSpPr>
          <p:spPr>
            <a:xfrm>
              <a:off x="0" y="-47625"/>
              <a:ext cx="495138" cy="30284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939"/>
                </a:lnSpc>
              </a:pPr>
              <a:r>
                <a:rPr lang="en-US" sz="20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ГВЭ-11</a:t>
              </a:r>
            </a:p>
          </p:txBody>
        </p:sp>
      </p:grpSp>
      <p:sp>
        <p:nvSpPr>
          <p:cNvPr id="42" name="Freeform 42"/>
          <p:cNvSpPr/>
          <p:nvPr/>
        </p:nvSpPr>
        <p:spPr>
          <a:xfrm rot="8462073">
            <a:off x="1974614" y="6392617"/>
            <a:ext cx="749925" cy="211854"/>
          </a:xfrm>
          <a:custGeom>
            <a:avLst/>
            <a:gdLst/>
            <a:ahLst/>
            <a:cxnLst/>
            <a:rect l="l" t="t" r="r" b="b"/>
            <a:pathLst>
              <a:path w="749925" h="211854">
                <a:moveTo>
                  <a:pt x="0" y="0"/>
                </a:moveTo>
                <a:lnTo>
                  <a:pt x="749925" y="0"/>
                </a:lnTo>
                <a:lnTo>
                  <a:pt x="749925" y="211854"/>
                </a:lnTo>
                <a:lnTo>
                  <a:pt x="0" y="211854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sp>
        <p:nvSpPr>
          <p:cNvPr id="43" name="Freeform 43"/>
          <p:cNvSpPr/>
          <p:nvPr/>
        </p:nvSpPr>
        <p:spPr>
          <a:xfrm rot="-10358622" flipV="1">
            <a:off x="6806555" y="5166290"/>
            <a:ext cx="535726" cy="487998"/>
          </a:xfrm>
          <a:custGeom>
            <a:avLst/>
            <a:gdLst/>
            <a:ahLst/>
            <a:cxnLst/>
            <a:rect l="l" t="t" r="r" b="b"/>
            <a:pathLst>
              <a:path w="535726" h="487998">
                <a:moveTo>
                  <a:pt x="0" y="487998"/>
                </a:moveTo>
                <a:lnTo>
                  <a:pt x="535726" y="487998"/>
                </a:lnTo>
                <a:lnTo>
                  <a:pt x="535726" y="0"/>
                </a:lnTo>
                <a:lnTo>
                  <a:pt x="0" y="0"/>
                </a:lnTo>
                <a:lnTo>
                  <a:pt x="0" y="487998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44" name="Freeform 44"/>
          <p:cNvSpPr/>
          <p:nvPr/>
        </p:nvSpPr>
        <p:spPr>
          <a:xfrm rot="2590840" flipV="1">
            <a:off x="4995388" y="6408289"/>
            <a:ext cx="749925" cy="211854"/>
          </a:xfrm>
          <a:custGeom>
            <a:avLst/>
            <a:gdLst/>
            <a:ahLst/>
            <a:cxnLst/>
            <a:rect l="l" t="t" r="r" b="b"/>
            <a:pathLst>
              <a:path w="749925" h="211854">
                <a:moveTo>
                  <a:pt x="0" y="211854"/>
                </a:moveTo>
                <a:lnTo>
                  <a:pt x="749925" y="211854"/>
                </a:lnTo>
                <a:lnTo>
                  <a:pt x="749925" y="0"/>
                </a:lnTo>
                <a:lnTo>
                  <a:pt x="0" y="0"/>
                </a:lnTo>
                <a:lnTo>
                  <a:pt x="0" y="211854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</p:sp>
      <p:grpSp>
        <p:nvGrpSpPr>
          <p:cNvPr id="45" name="Group 45"/>
          <p:cNvGrpSpPr/>
          <p:nvPr/>
        </p:nvGrpSpPr>
        <p:grpSpPr>
          <a:xfrm>
            <a:off x="168358" y="9214639"/>
            <a:ext cx="7321916" cy="1444033"/>
            <a:chOff x="0" y="0"/>
            <a:chExt cx="2624009" cy="517509"/>
          </a:xfrm>
        </p:grpSpPr>
        <p:sp>
          <p:nvSpPr>
            <p:cNvPr id="46" name="Freeform 46"/>
            <p:cNvSpPr/>
            <p:nvPr/>
          </p:nvSpPr>
          <p:spPr>
            <a:xfrm>
              <a:off x="0" y="0"/>
              <a:ext cx="2624009" cy="517509"/>
            </a:xfrm>
            <a:custGeom>
              <a:avLst/>
              <a:gdLst/>
              <a:ahLst/>
              <a:cxnLst/>
              <a:rect l="l" t="t" r="r" b="b"/>
              <a:pathLst>
                <a:path w="2624009" h="517509">
                  <a:moveTo>
                    <a:pt x="0" y="0"/>
                  </a:moveTo>
                  <a:lnTo>
                    <a:pt x="2624009" y="0"/>
                  </a:lnTo>
                  <a:lnTo>
                    <a:pt x="2624009" y="517509"/>
                  </a:lnTo>
                  <a:lnTo>
                    <a:pt x="0" y="517509"/>
                  </a:lnTo>
                  <a:close/>
                </a:path>
              </a:pathLst>
            </a:custGeom>
            <a:solidFill>
              <a:srgbClr val="FFFFFF"/>
            </a:solidFill>
            <a:ln w="19050" cap="sq">
              <a:gradFill>
                <a:gsLst>
                  <a:gs pos="0">
                    <a:srgbClr val="0A1937">
                      <a:alpha val="100000"/>
                    </a:srgbClr>
                  </a:gs>
                  <a:gs pos="100000">
                    <a:srgbClr val="36528B">
                      <a:alpha val="100000"/>
                    </a:srgbClr>
                  </a:gs>
                </a:gsLst>
                <a:lin ang="0"/>
              </a:gradFill>
              <a:prstDash val="sysDot"/>
              <a:miter/>
            </a:ln>
          </p:spPr>
        </p:sp>
        <p:sp>
          <p:nvSpPr>
            <p:cNvPr id="47" name="TextBox 47"/>
            <p:cNvSpPr txBox="1"/>
            <p:nvPr/>
          </p:nvSpPr>
          <p:spPr>
            <a:xfrm>
              <a:off x="0" y="0"/>
              <a:ext cx="2624009" cy="51750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48" name="Freeform 48"/>
          <p:cNvSpPr/>
          <p:nvPr/>
        </p:nvSpPr>
        <p:spPr>
          <a:xfrm>
            <a:off x="7110418" y="9214639"/>
            <a:ext cx="375073" cy="544570"/>
          </a:xfrm>
          <a:custGeom>
            <a:avLst/>
            <a:gdLst/>
            <a:ahLst/>
            <a:cxnLst/>
            <a:rect l="l" t="t" r="r" b="b"/>
            <a:pathLst>
              <a:path w="375073" h="544570">
                <a:moveTo>
                  <a:pt x="0" y="0"/>
                </a:moveTo>
                <a:lnTo>
                  <a:pt x="375072" y="0"/>
                </a:lnTo>
                <a:lnTo>
                  <a:pt x="375072" y="544570"/>
                </a:lnTo>
                <a:lnTo>
                  <a:pt x="0" y="544570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49" name="TextBox 49"/>
          <p:cNvSpPr txBox="1"/>
          <p:nvPr/>
        </p:nvSpPr>
        <p:spPr>
          <a:xfrm>
            <a:off x="236009" y="2523831"/>
            <a:ext cx="5552976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государственная итоговая аттестация в 9-м кл.</a:t>
            </a:r>
          </a:p>
        </p:txBody>
      </p:sp>
      <p:grpSp>
        <p:nvGrpSpPr>
          <p:cNvPr id="50" name="Group 50"/>
          <p:cNvGrpSpPr/>
          <p:nvPr/>
        </p:nvGrpSpPr>
        <p:grpSpPr>
          <a:xfrm>
            <a:off x="195006" y="1849222"/>
            <a:ext cx="5617853" cy="385694"/>
            <a:chOff x="0" y="0"/>
            <a:chExt cx="2013312" cy="138224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2013312" cy="138224"/>
            </a:xfrm>
            <a:custGeom>
              <a:avLst/>
              <a:gdLst/>
              <a:ahLst/>
              <a:cxnLst/>
              <a:rect l="l" t="t" r="r" b="b"/>
              <a:pathLst>
                <a:path w="2013312" h="138224">
                  <a:moveTo>
                    <a:pt x="0" y="0"/>
                  </a:moveTo>
                  <a:lnTo>
                    <a:pt x="2013312" y="0"/>
                  </a:lnTo>
                  <a:lnTo>
                    <a:pt x="2013312" y="138224"/>
                  </a:lnTo>
                  <a:lnTo>
                    <a:pt x="0" y="138224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2013312" cy="13822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53" name="TextBox 53"/>
          <p:cNvSpPr txBox="1"/>
          <p:nvPr/>
        </p:nvSpPr>
        <p:spPr>
          <a:xfrm>
            <a:off x="243967" y="3167075"/>
            <a:ext cx="571214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государственная итоговая аттестация в 11-м кл.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227445" y="3810320"/>
            <a:ext cx="5552976" cy="9448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письменные и устные экзамены в 9-м и 11-м классах для лиц с ограниченными возможностями здоровья.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243967" y="3540455"/>
            <a:ext cx="5568892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ГОСУДАРСТВЕННЫЙ ВЫПУСКНОЙ ЭКЗАМЕН (ГВЭ) —</a:t>
            </a:r>
          </a:p>
        </p:txBody>
      </p:sp>
      <p:sp>
        <p:nvSpPr>
          <p:cNvPr id="56" name="Freeform 56"/>
          <p:cNvSpPr/>
          <p:nvPr/>
        </p:nvSpPr>
        <p:spPr>
          <a:xfrm rot="-10605665" flipH="1" flipV="1">
            <a:off x="179428" y="8538983"/>
            <a:ext cx="443954" cy="404402"/>
          </a:xfrm>
          <a:custGeom>
            <a:avLst/>
            <a:gdLst/>
            <a:ahLst/>
            <a:cxnLst/>
            <a:rect l="l" t="t" r="r" b="b"/>
            <a:pathLst>
              <a:path w="443954" h="404402">
                <a:moveTo>
                  <a:pt x="443954" y="404402"/>
                </a:moveTo>
                <a:lnTo>
                  <a:pt x="0" y="404402"/>
                </a:lnTo>
                <a:lnTo>
                  <a:pt x="0" y="0"/>
                </a:lnTo>
                <a:lnTo>
                  <a:pt x="443954" y="0"/>
                </a:lnTo>
                <a:lnTo>
                  <a:pt x="443954" y="404402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57" name="Group 57"/>
          <p:cNvGrpSpPr/>
          <p:nvPr/>
        </p:nvGrpSpPr>
        <p:grpSpPr>
          <a:xfrm>
            <a:off x="2451671" y="8697626"/>
            <a:ext cx="2763222" cy="447724"/>
            <a:chOff x="0" y="0"/>
            <a:chExt cx="990276" cy="160454"/>
          </a:xfrm>
        </p:grpSpPr>
        <p:sp>
          <p:nvSpPr>
            <p:cNvPr id="58" name="Freeform 58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59" name="TextBox 59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sp>
        <p:nvSpPr>
          <p:cNvPr id="60" name="Freeform 60"/>
          <p:cNvSpPr/>
          <p:nvPr/>
        </p:nvSpPr>
        <p:spPr>
          <a:xfrm>
            <a:off x="5667235" y="1557757"/>
            <a:ext cx="1774015" cy="3524909"/>
          </a:xfrm>
          <a:custGeom>
            <a:avLst/>
            <a:gdLst/>
            <a:ahLst/>
            <a:cxnLst/>
            <a:rect l="l" t="t" r="r" b="b"/>
            <a:pathLst>
              <a:path w="1774015" h="3524909">
                <a:moveTo>
                  <a:pt x="0" y="0"/>
                </a:moveTo>
                <a:lnTo>
                  <a:pt x="1774015" y="0"/>
                </a:lnTo>
                <a:lnTo>
                  <a:pt x="1774015" y="3524909"/>
                </a:lnTo>
                <a:lnTo>
                  <a:pt x="0" y="3524909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t="-32" b="-372"/>
            </a:stretch>
          </a:blipFill>
        </p:spPr>
      </p:sp>
      <p:grpSp>
        <p:nvGrpSpPr>
          <p:cNvPr id="61" name="Group 61"/>
          <p:cNvGrpSpPr/>
          <p:nvPr/>
        </p:nvGrpSpPr>
        <p:grpSpPr>
          <a:xfrm>
            <a:off x="2396783" y="8612115"/>
            <a:ext cx="2763222" cy="447724"/>
            <a:chOff x="0" y="0"/>
            <a:chExt cx="990276" cy="160454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>
                  <a:solidFill>
                    <a:srgbClr val="FBFBF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ГЛАВНАЯ ЦЕЛЬ ГИА</a:t>
              </a:r>
            </a:p>
          </p:txBody>
        </p:sp>
      </p:grpSp>
      <p:sp>
        <p:nvSpPr>
          <p:cNvPr id="64" name="Freeform 64"/>
          <p:cNvSpPr/>
          <p:nvPr/>
        </p:nvSpPr>
        <p:spPr>
          <a:xfrm>
            <a:off x="259884" y="4896178"/>
            <a:ext cx="791687" cy="899644"/>
          </a:xfrm>
          <a:custGeom>
            <a:avLst/>
            <a:gdLst/>
            <a:ahLst/>
            <a:cxnLst/>
            <a:rect l="l" t="t" r="r" b="b"/>
            <a:pathLst>
              <a:path w="791687" h="899644">
                <a:moveTo>
                  <a:pt x="0" y="0"/>
                </a:moveTo>
                <a:lnTo>
                  <a:pt x="791686" y="0"/>
                </a:lnTo>
                <a:lnTo>
                  <a:pt x="791686" y="899644"/>
                </a:lnTo>
                <a:lnTo>
                  <a:pt x="0" y="8996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65" name="TextBox 65"/>
          <p:cNvSpPr txBox="1"/>
          <p:nvPr/>
        </p:nvSpPr>
        <p:spPr>
          <a:xfrm>
            <a:off x="1271108" y="5793431"/>
            <a:ext cx="5568892" cy="33273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660"/>
              </a:lnSpc>
            </a:pPr>
            <a:r>
              <a:rPr lang="en-US" sz="19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ГОСУДАРСТВЕННАЯ ИТОГОВАЯ АТТЕСТАЦИЯ</a:t>
            </a:r>
          </a:p>
        </p:txBody>
      </p:sp>
      <p:sp>
        <p:nvSpPr>
          <p:cNvPr id="66" name="TextBox 66"/>
          <p:cNvSpPr txBox="1"/>
          <p:nvPr/>
        </p:nvSpPr>
        <p:spPr>
          <a:xfrm>
            <a:off x="1242533" y="170104"/>
            <a:ext cx="5256710" cy="6720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482"/>
              </a:lnSpc>
            </a:pPr>
            <a:r>
              <a:rPr lang="en-US" sz="39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ОСНОВНЫЕ ПОНЯТИЯ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220092" y="976098"/>
            <a:ext cx="5568892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9C0200"/>
                </a:solidFill>
                <a:latin typeface="Roboto Bold"/>
                <a:ea typeface="Roboto Bold"/>
                <a:cs typeface="Roboto Bold"/>
                <a:sym typeface="Roboto Bold"/>
              </a:rPr>
              <a:t>ГОСУДАРСТВЕННАЯ ИТОГОВАЯ АТТЕСТАЦИЯ (ГИА) — 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20092" y="1218667"/>
            <a:ext cx="5439185" cy="630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это общее название экзаменов, которые должны сдавать школьники для получения аттестата.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952257" y="1906622"/>
            <a:ext cx="4104562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ГИА ВКЛЮЧАЕТ В СЕБЯ ТРИ ФОРМЫ: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220092" y="2253966"/>
            <a:ext cx="5439185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ОСНОВНОЙ ГОСУДАРСТВЕННЫЙ ЭКЗАМЕН (ОГЭ) — 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228051" y="2897211"/>
            <a:ext cx="5439185" cy="29019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380"/>
              </a:lnSpc>
            </a:pPr>
            <a:r>
              <a:rPr lang="en-US" sz="1700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ЕДИНЫЙ ГОСУДАРСТВЕННЫЙ ЭКЗАМЕН (ЕГЭ) —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168358" y="9373950"/>
            <a:ext cx="7093596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Объективно</a:t>
            </a:r>
            <a:r>
              <a:rPr lang="en-US" sz="1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оценить уровень подготовки студентов и школьников </a:t>
            </a:r>
          </a:p>
          <a:p>
            <a:pPr algn="ctr">
              <a:lnSpc>
                <a:spcPts val="2240"/>
              </a:lnSpc>
            </a:pP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и </a:t>
            </a:r>
            <a:r>
              <a:rPr lang="en-US" sz="1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повысить качество образовательных программ. </a:t>
            </a:r>
          </a:p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16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Успешное прохождение итоговой аттестации </a:t>
            </a:r>
            <a:r>
              <a:rPr lang="en-US" sz="16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— это обязательное условие для получения аттестата об общем и среднем образовании.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123836" y="5007243"/>
            <a:ext cx="4246515" cy="5899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68"/>
              </a:lnSpc>
            </a:pPr>
            <a:r>
              <a:rPr lang="en-US" sz="216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Прием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в </a:t>
            </a:r>
            <a:r>
              <a:rPr lang="ru-RU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ВУЗ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ы </a:t>
            </a:r>
            <a:r>
              <a:rPr lang="en-US" sz="216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осуществляется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</a:p>
          <a:p>
            <a:pPr algn="ctr">
              <a:lnSpc>
                <a:spcPts val="2268"/>
              </a:lnSpc>
            </a:pPr>
            <a:r>
              <a:rPr lang="en-US" sz="216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на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6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основании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16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результатов</a:t>
            </a:r>
            <a:r>
              <a:rPr lang="en-US" sz="216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ЕГЭ.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223455"/>
            <a:ext cx="7560000" cy="631862"/>
            <a:chOff x="0" y="0"/>
            <a:chExt cx="2709333" cy="22644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09333" cy="226445"/>
            </a:xfrm>
            <a:custGeom>
              <a:avLst/>
              <a:gdLst/>
              <a:ahLst/>
              <a:cxnLst/>
              <a:rect l="l" t="t" r="r" b="b"/>
              <a:pathLst>
                <a:path w="2709333" h="226445">
                  <a:moveTo>
                    <a:pt x="0" y="0"/>
                  </a:moveTo>
                  <a:lnTo>
                    <a:pt x="2709333" y="0"/>
                  </a:lnTo>
                  <a:lnTo>
                    <a:pt x="2709333" y="226445"/>
                  </a:lnTo>
                  <a:lnTo>
                    <a:pt x="0" y="226445"/>
                  </a:ln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709333" cy="22644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6" name="Group 6"/>
          <p:cNvGrpSpPr/>
          <p:nvPr/>
        </p:nvGrpSpPr>
        <p:grpSpPr>
          <a:xfrm>
            <a:off x="170847" y="959547"/>
            <a:ext cx="7218306" cy="745941"/>
            <a:chOff x="0" y="0"/>
            <a:chExt cx="2586878" cy="267329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2586878" cy="267329"/>
            </a:xfrm>
            <a:custGeom>
              <a:avLst/>
              <a:gdLst/>
              <a:ahLst/>
              <a:cxnLst/>
              <a:rect l="l" t="t" r="r" b="b"/>
              <a:pathLst>
                <a:path w="2586878" h="267329">
                  <a:moveTo>
                    <a:pt x="21451" y="0"/>
                  </a:moveTo>
                  <a:lnTo>
                    <a:pt x="2565427" y="0"/>
                  </a:lnTo>
                  <a:cubicBezTo>
                    <a:pt x="2571116" y="0"/>
                    <a:pt x="2576572" y="2260"/>
                    <a:pt x="2580595" y="6283"/>
                  </a:cubicBezTo>
                  <a:cubicBezTo>
                    <a:pt x="2584618" y="10306"/>
                    <a:pt x="2586878" y="15762"/>
                    <a:pt x="2586878" y="21451"/>
                  </a:cubicBezTo>
                  <a:lnTo>
                    <a:pt x="2586878" y="245878"/>
                  </a:lnTo>
                  <a:cubicBezTo>
                    <a:pt x="2586878" y="257725"/>
                    <a:pt x="2577274" y="267329"/>
                    <a:pt x="2565427" y="267329"/>
                  </a:cubicBezTo>
                  <a:lnTo>
                    <a:pt x="21451" y="267329"/>
                  </a:lnTo>
                  <a:cubicBezTo>
                    <a:pt x="15762" y="267329"/>
                    <a:pt x="10306" y="265069"/>
                    <a:pt x="6283" y="261046"/>
                  </a:cubicBezTo>
                  <a:cubicBezTo>
                    <a:pt x="2260" y="257023"/>
                    <a:pt x="0" y="251567"/>
                    <a:pt x="0" y="245878"/>
                  </a:cubicBezTo>
                  <a:lnTo>
                    <a:pt x="0" y="21451"/>
                  </a:lnTo>
                  <a:cubicBezTo>
                    <a:pt x="0" y="15762"/>
                    <a:pt x="2260" y="10306"/>
                    <a:pt x="6283" y="6283"/>
                  </a:cubicBezTo>
                  <a:cubicBezTo>
                    <a:pt x="10306" y="2260"/>
                    <a:pt x="15762" y="0"/>
                    <a:pt x="21451" y="0"/>
                  </a:cubicBezTo>
                  <a:close/>
                </a:path>
              </a:pathLst>
            </a:custGeom>
            <a:solidFill>
              <a:srgbClr val="CAE3FF"/>
            </a:solidFill>
            <a:ln cap="sq">
              <a:noFill/>
              <a:prstDash val="solid"/>
              <a:miter/>
            </a:ln>
          </p:spPr>
        </p:sp>
        <p:sp>
          <p:nvSpPr>
            <p:cNvPr id="8" name="TextBox 8"/>
            <p:cNvSpPr txBox="1"/>
            <p:nvPr/>
          </p:nvSpPr>
          <p:spPr>
            <a:xfrm>
              <a:off x="0" y="9525"/>
              <a:ext cx="2586878" cy="25780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9"/>
                </a:lnSpc>
              </a:pPr>
              <a:r>
                <a:rPr lang="en-US" sz="2099" b="1" spc="-62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Изменения структуры и содержания КИМ отсутствуют.</a:t>
              </a:r>
            </a:p>
            <a:p>
              <a:pPr algn="ctr">
                <a:lnSpc>
                  <a:spcPts val="1759"/>
                </a:lnSpc>
              </a:pPr>
              <a:r>
                <a:rPr lang="en-US" sz="1599" b="1" spc="-47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Масштабных изменений и новых заданий в ЕГЭ-2026 не планируется.</a:t>
              </a:r>
            </a:p>
          </p:txBody>
        </p:sp>
      </p:grpSp>
      <p:sp>
        <p:nvSpPr>
          <p:cNvPr id="9" name="TextBox 9"/>
          <p:cNvSpPr txBox="1"/>
          <p:nvPr/>
        </p:nvSpPr>
        <p:spPr>
          <a:xfrm>
            <a:off x="536659" y="284457"/>
            <a:ext cx="6486683" cy="44159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42"/>
              </a:lnSpc>
            </a:pPr>
            <a:r>
              <a:rPr lang="en-US" sz="2673" b="1" dirty="0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 ИЗМЕНЕНИЯ В ЕГЭ 2026 ГОДА 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134258" y="5562412"/>
            <a:ext cx="4359183" cy="2915785"/>
            <a:chOff x="0" y="0"/>
            <a:chExt cx="1562233" cy="104495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562233" cy="1044951"/>
            </a:xfrm>
            <a:custGeom>
              <a:avLst/>
              <a:gdLst/>
              <a:ahLst/>
              <a:cxnLst/>
              <a:rect l="l" t="t" r="r" b="b"/>
              <a:pathLst>
                <a:path w="1562233" h="1044951">
                  <a:moveTo>
                    <a:pt x="35520" y="0"/>
                  </a:moveTo>
                  <a:lnTo>
                    <a:pt x="1526713" y="0"/>
                  </a:lnTo>
                  <a:cubicBezTo>
                    <a:pt x="1536133" y="0"/>
                    <a:pt x="1545168" y="3742"/>
                    <a:pt x="1551829" y="10404"/>
                  </a:cubicBezTo>
                  <a:cubicBezTo>
                    <a:pt x="1558490" y="17065"/>
                    <a:pt x="1562233" y="26100"/>
                    <a:pt x="1562233" y="35520"/>
                  </a:cubicBezTo>
                  <a:lnTo>
                    <a:pt x="1562233" y="1009431"/>
                  </a:lnTo>
                  <a:cubicBezTo>
                    <a:pt x="1562233" y="1018852"/>
                    <a:pt x="1558490" y="1027887"/>
                    <a:pt x="1551829" y="1034548"/>
                  </a:cubicBezTo>
                  <a:cubicBezTo>
                    <a:pt x="1545168" y="1041209"/>
                    <a:pt x="1536133" y="1044951"/>
                    <a:pt x="1526713" y="1044951"/>
                  </a:cubicBezTo>
                  <a:lnTo>
                    <a:pt x="35520" y="1044951"/>
                  </a:lnTo>
                  <a:cubicBezTo>
                    <a:pt x="26100" y="1044951"/>
                    <a:pt x="17065" y="1041209"/>
                    <a:pt x="10404" y="1034548"/>
                  </a:cubicBezTo>
                  <a:cubicBezTo>
                    <a:pt x="3742" y="1027887"/>
                    <a:pt x="0" y="1018852"/>
                    <a:pt x="0" y="1009431"/>
                  </a:cubicBezTo>
                  <a:lnTo>
                    <a:pt x="0" y="35520"/>
                  </a:lnTo>
                  <a:cubicBezTo>
                    <a:pt x="0" y="26100"/>
                    <a:pt x="3742" y="17065"/>
                    <a:pt x="10404" y="10404"/>
                  </a:cubicBezTo>
                  <a:cubicBezTo>
                    <a:pt x="17065" y="3742"/>
                    <a:pt x="26100" y="0"/>
                    <a:pt x="35520" y="0"/>
                  </a:cubicBezTo>
                  <a:close/>
                </a:path>
              </a:pathLst>
            </a:custGeom>
            <a:solidFill>
              <a:srgbClr val="ECF5FF"/>
            </a:solidFill>
            <a:ln cap="sq">
              <a:noFill/>
              <a:prstDash val="solid"/>
              <a:miter/>
            </a:ln>
          </p:spPr>
        </p:sp>
        <p:sp>
          <p:nvSpPr>
            <p:cNvPr id="12" name="TextBox 12"/>
            <p:cNvSpPr txBox="1"/>
            <p:nvPr/>
          </p:nvSpPr>
          <p:spPr>
            <a:xfrm>
              <a:off x="0" y="9525"/>
              <a:ext cx="1562233" cy="103542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429"/>
                </a:lnSpc>
              </a:pPr>
              <a:r>
                <a:rPr lang="en-US" sz="1299" b="1" spc="-3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Изменения структуры и содержания КИМ отсутствуют.</a:t>
              </a:r>
              <a:r>
                <a:rPr lang="en-US" sz="1299" spc="-38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Расширен с учётом Распоряжения Правительства Российской Федерации от 30.04.2025 № 1102-р «Об утверждении списка нормативных словарей, справочников и грамматик, фиксирующих нормы современного русского литературного языка при его использовании в качестве государственного языка Российской Федерации» приведённый в кодификаторе список источников, используемых при составлении заданий КИМ.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 формулировку задания 7 внесено изменение, связанное с расширением языкового материала задания (возможностью использовать все виды грамматических ошибок).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 задании 27 при оценивании грамотности речи исключён особый подход к оцениванию работ, объём которых составляет 100–149 слов. Увеличено количество допустимых логических ошибок для выставления 1 балла по критерию К5 («Логичность речи») </a:t>
              </a:r>
            </a:p>
          </p:txBody>
        </p:sp>
      </p:grpSp>
      <p:grpSp>
        <p:nvGrpSpPr>
          <p:cNvPr id="13" name="Group 13"/>
          <p:cNvGrpSpPr/>
          <p:nvPr/>
        </p:nvGrpSpPr>
        <p:grpSpPr>
          <a:xfrm>
            <a:off x="134258" y="8656995"/>
            <a:ext cx="7254894" cy="1961390"/>
            <a:chOff x="0" y="0"/>
            <a:chExt cx="2599990" cy="702918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2599990" cy="702918"/>
            </a:xfrm>
            <a:custGeom>
              <a:avLst/>
              <a:gdLst/>
              <a:ahLst/>
              <a:cxnLst/>
              <a:rect l="l" t="t" r="r" b="b"/>
              <a:pathLst>
                <a:path w="2599990" h="702918">
                  <a:moveTo>
                    <a:pt x="21343" y="0"/>
                  </a:moveTo>
                  <a:lnTo>
                    <a:pt x="2578648" y="0"/>
                  </a:lnTo>
                  <a:cubicBezTo>
                    <a:pt x="2590435" y="0"/>
                    <a:pt x="2599990" y="9555"/>
                    <a:pt x="2599990" y="21343"/>
                  </a:cubicBezTo>
                  <a:lnTo>
                    <a:pt x="2599990" y="681575"/>
                  </a:lnTo>
                  <a:cubicBezTo>
                    <a:pt x="2599990" y="687236"/>
                    <a:pt x="2597742" y="692664"/>
                    <a:pt x="2593739" y="696667"/>
                  </a:cubicBezTo>
                  <a:cubicBezTo>
                    <a:pt x="2589737" y="700669"/>
                    <a:pt x="2584308" y="702918"/>
                    <a:pt x="2578648" y="702918"/>
                  </a:cubicBezTo>
                  <a:lnTo>
                    <a:pt x="21343" y="702918"/>
                  </a:lnTo>
                  <a:cubicBezTo>
                    <a:pt x="9555" y="702918"/>
                    <a:pt x="0" y="693363"/>
                    <a:pt x="0" y="681575"/>
                  </a:cubicBezTo>
                  <a:lnTo>
                    <a:pt x="0" y="21343"/>
                  </a:lnTo>
                  <a:cubicBezTo>
                    <a:pt x="0" y="9555"/>
                    <a:pt x="9555" y="0"/>
                    <a:pt x="21343" y="0"/>
                  </a:cubicBezTo>
                  <a:close/>
                </a:path>
              </a:pathLst>
            </a:custGeom>
            <a:solidFill>
              <a:srgbClr val="FFF5F0"/>
            </a:solidFill>
            <a:ln cap="sq">
              <a:noFill/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9525"/>
              <a:ext cx="2599990" cy="6933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429"/>
                </a:lnSpc>
              </a:pPr>
              <a:r>
                <a:rPr lang="en-US" sz="1299" b="1" spc="-3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Изменения структуры и содержания КИМ отсутствуют.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 рамках реализации согласованных подходов к оцениванию развернутых ответов в ГИА по русскому языку и литературе уточнено содержание критериев оценивания развернутых ответов.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b="1" spc="-36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Изменены максимальные первичные баллы: 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за выполнение заданий 4.1/4.2 и 9.1/9.2 балл повышен с 4 до 5;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за выполнение сопоставительных заданий 5 и 10 балл снижен с 8 до 7;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за сочинение (задание 11) балл повышен с 18 до 20 за счет выведения отдельного критерия «Фактологическая точность сочинения» (2 балла);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максимальный первичный балл за всю работу повышен на 2 балла (с 48 баллов до 50).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Уточнены инструкции ко всем заданиям: включены пошаговые рекомендации по выполнению заданий, соответствующие критериям оценивания ответов.</a:t>
              </a:r>
            </a:p>
          </p:txBody>
        </p:sp>
      </p:grpSp>
      <p:grpSp>
        <p:nvGrpSpPr>
          <p:cNvPr id="16" name="Group 16"/>
          <p:cNvGrpSpPr/>
          <p:nvPr/>
        </p:nvGrpSpPr>
        <p:grpSpPr>
          <a:xfrm>
            <a:off x="4681893" y="5489675"/>
            <a:ext cx="2707260" cy="2287135"/>
            <a:chOff x="0" y="0"/>
            <a:chExt cx="970221" cy="819657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970221" cy="819657"/>
            </a:xfrm>
            <a:custGeom>
              <a:avLst/>
              <a:gdLst/>
              <a:ahLst/>
              <a:cxnLst/>
              <a:rect l="l" t="t" r="r" b="b"/>
              <a:pathLst>
                <a:path w="970221" h="819657">
                  <a:moveTo>
                    <a:pt x="57194" y="0"/>
                  </a:moveTo>
                  <a:lnTo>
                    <a:pt x="913027" y="0"/>
                  </a:lnTo>
                  <a:cubicBezTo>
                    <a:pt x="944615" y="0"/>
                    <a:pt x="970221" y="25607"/>
                    <a:pt x="970221" y="57194"/>
                  </a:cubicBezTo>
                  <a:lnTo>
                    <a:pt x="970221" y="762464"/>
                  </a:lnTo>
                  <a:cubicBezTo>
                    <a:pt x="970221" y="777632"/>
                    <a:pt x="964195" y="792180"/>
                    <a:pt x="953469" y="802906"/>
                  </a:cubicBezTo>
                  <a:cubicBezTo>
                    <a:pt x="942743" y="813632"/>
                    <a:pt x="928196" y="819657"/>
                    <a:pt x="913027" y="819657"/>
                  </a:cubicBezTo>
                  <a:lnTo>
                    <a:pt x="57194" y="819657"/>
                  </a:lnTo>
                  <a:cubicBezTo>
                    <a:pt x="42025" y="819657"/>
                    <a:pt x="27478" y="813632"/>
                    <a:pt x="16752" y="802906"/>
                  </a:cubicBezTo>
                  <a:cubicBezTo>
                    <a:pt x="6026" y="792180"/>
                    <a:pt x="0" y="777632"/>
                    <a:pt x="0" y="762464"/>
                  </a:cubicBezTo>
                  <a:lnTo>
                    <a:pt x="0" y="57194"/>
                  </a:lnTo>
                  <a:cubicBezTo>
                    <a:pt x="0" y="42025"/>
                    <a:pt x="6026" y="27478"/>
                    <a:pt x="16752" y="16752"/>
                  </a:cubicBezTo>
                  <a:cubicBezTo>
                    <a:pt x="27478" y="6026"/>
                    <a:pt x="42025" y="0"/>
                    <a:pt x="57194" y="0"/>
                  </a:cubicBezTo>
                  <a:close/>
                </a:path>
              </a:pathLst>
            </a:custGeom>
            <a:solidFill>
              <a:srgbClr val="F3F4F4"/>
            </a:solidFill>
            <a:ln cap="sq">
              <a:noFill/>
              <a:prstDash val="solid"/>
              <a:miter/>
            </a:ln>
          </p:spPr>
        </p:sp>
        <p:sp>
          <p:nvSpPr>
            <p:cNvPr id="18" name="TextBox 18"/>
            <p:cNvSpPr txBox="1"/>
            <p:nvPr/>
          </p:nvSpPr>
          <p:spPr>
            <a:xfrm>
              <a:off x="0" y="9525"/>
              <a:ext cx="970221" cy="81013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429"/>
                </a:lnSpc>
              </a:pPr>
              <a:r>
                <a:rPr lang="en-US" sz="1299" b="1" spc="-38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Изменения структуры и содержания КИМ отсутствуют. </a:t>
              </a:r>
            </a:p>
            <a:p>
              <a:pPr algn="l">
                <a:lnSpc>
                  <a:spcPts val="1320"/>
                </a:lnSpc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В рамках перехода на открытые и импортозамещенные программные продукты в 2026 г. файлы, необходимые для выполнения заданий, будут представлены только в следующих форматах. </a:t>
              </a:r>
            </a:p>
            <a:p>
              <a:pPr algn="l">
                <a:lnSpc>
                  <a:spcPts val="1320"/>
                </a:lnSpc>
              </a:pPr>
              <a:endParaRPr lang="en-US" sz="12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для заданий </a:t>
              </a:r>
              <a:r>
                <a:rPr lang="en-US" sz="1200" b="1" spc="-36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3, 9, 18, 22</a:t>
              </a: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— .ods;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для задания </a:t>
              </a:r>
              <a:r>
                <a:rPr lang="en-US" sz="1200" b="1" spc="-36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10 </a:t>
              </a: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— .odt;</a:t>
              </a:r>
            </a:p>
            <a:p>
              <a:pPr marL="259080" lvl="1" indent="-129540" algn="l">
                <a:lnSpc>
                  <a:spcPts val="1320"/>
                </a:lnSpc>
                <a:buFont typeface="Arial"/>
                <a:buChar char="•"/>
              </a:pP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для заданий </a:t>
              </a:r>
              <a:r>
                <a:rPr lang="en-US" sz="1200" b="1" spc="-36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17, 24, 26, 27</a:t>
              </a:r>
              <a:r>
                <a:rPr lang="en-US" sz="1200" spc="-36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 — .txt.</a:t>
              </a:r>
            </a:p>
            <a:p>
              <a:pPr algn="l">
                <a:lnSpc>
                  <a:spcPts val="1320"/>
                </a:lnSpc>
              </a:pPr>
              <a:endParaRPr lang="en-US" sz="1200" spc="-36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19" name="Group 19"/>
          <p:cNvGrpSpPr/>
          <p:nvPr/>
        </p:nvGrpSpPr>
        <p:grpSpPr>
          <a:xfrm>
            <a:off x="170847" y="5073611"/>
            <a:ext cx="1718667" cy="357596"/>
            <a:chOff x="0" y="0"/>
            <a:chExt cx="615931" cy="128154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615931" cy="128154"/>
            </a:xfrm>
            <a:custGeom>
              <a:avLst/>
              <a:gdLst/>
              <a:ahLst/>
              <a:cxnLst/>
              <a:rect l="l" t="t" r="r" b="b"/>
              <a:pathLst>
                <a:path w="615931" h="128154">
                  <a:moveTo>
                    <a:pt x="64077" y="0"/>
                  </a:moveTo>
                  <a:lnTo>
                    <a:pt x="551854" y="0"/>
                  </a:lnTo>
                  <a:cubicBezTo>
                    <a:pt x="568849" y="0"/>
                    <a:pt x="585147" y="6751"/>
                    <a:pt x="597164" y="18768"/>
                  </a:cubicBezTo>
                  <a:cubicBezTo>
                    <a:pt x="609180" y="30785"/>
                    <a:pt x="615931" y="47083"/>
                    <a:pt x="615931" y="64077"/>
                  </a:cubicBezTo>
                  <a:lnTo>
                    <a:pt x="615931" y="64077"/>
                  </a:lnTo>
                  <a:cubicBezTo>
                    <a:pt x="615931" y="99466"/>
                    <a:pt x="587243" y="128154"/>
                    <a:pt x="551854" y="128154"/>
                  </a:cubicBezTo>
                  <a:lnTo>
                    <a:pt x="64077" y="128154"/>
                  </a:lnTo>
                  <a:cubicBezTo>
                    <a:pt x="47083" y="128154"/>
                    <a:pt x="30785" y="121403"/>
                    <a:pt x="18768" y="109387"/>
                  </a:cubicBezTo>
                  <a:cubicBezTo>
                    <a:pt x="6751" y="97370"/>
                    <a:pt x="0" y="81072"/>
                    <a:pt x="0" y="64077"/>
                  </a:cubicBezTo>
                  <a:lnTo>
                    <a:pt x="0" y="64077"/>
                  </a:lnTo>
                  <a:cubicBezTo>
                    <a:pt x="0" y="47083"/>
                    <a:pt x="6751" y="30785"/>
                    <a:pt x="18768" y="18768"/>
                  </a:cubicBezTo>
                  <a:cubicBezTo>
                    <a:pt x="30785" y="6751"/>
                    <a:pt x="47083" y="0"/>
                    <a:pt x="64077" y="0"/>
                  </a:cubicBezTo>
                  <a:close/>
                </a:path>
              </a:pathLst>
            </a:custGeom>
            <a:solidFill>
              <a:srgbClr val="9C0200"/>
            </a:solidFill>
            <a:ln cap="sq">
              <a:noFill/>
              <a:prstDash val="solid"/>
              <a:miter/>
            </a:ln>
          </p:spPr>
        </p:sp>
        <p:sp>
          <p:nvSpPr>
            <p:cNvPr id="21" name="TextBox 21"/>
            <p:cNvSpPr txBox="1"/>
            <p:nvPr/>
          </p:nvSpPr>
          <p:spPr>
            <a:xfrm>
              <a:off x="0" y="0"/>
              <a:ext cx="615931" cy="128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r>
                <a:rPr lang="en-US" sz="1499" b="1" spc="-44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РУССКИЙ ЯЗЫК</a:t>
              </a:r>
            </a:p>
          </p:txBody>
        </p:sp>
      </p:grpSp>
      <p:grpSp>
        <p:nvGrpSpPr>
          <p:cNvPr id="22" name="Group 22"/>
          <p:cNvGrpSpPr/>
          <p:nvPr/>
        </p:nvGrpSpPr>
        <p:grpSpPr>
          <a:xfrm>
            <a:off x="5573431" y="8191399"/>
            <a:ext cx="1815722" cy="357596"/>
            <a:chOff x="0" y="0"/>
            <a:chExt cx="650714" cy="128154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650714" cy="128154"/>
            </a:xfrm>
            <a:custGeom>
              <a:avLst/>
              <a:gdLst/>
              <a:ahLst/>
              <a:cxnLst/>
              <a:rect l="l" t="t" r="r" b="b"/>
              <a:pathLst>
                <a:path w="650714" h="128154">
                  <a:moveTo>
                    <a:pt x="64077" y="0"/>
                  </a:moveTo>
                  <a:lnTo>
                    <a:pt x="586636" y="0"/>
                  </a:lnTo>
                  <a:cubicBezTo>
                    <a:pt x="622025" y="0"/>
                    <a:pt x="650714" y="28688"/>
                    <a:pt x="650714" y="64077"/>
                  </a:cubicBezTo>
                  <a:lnTo>
                    <a:pt x="650714" y="64077"/>
                  </a:lnTo>
                  <a:cubicBezTo>
                    <a:pt x="650714" y="81072"/>
                    <a:pt x="643963" y="97370"/>
                    <a:pt x="631946" y="109387"/>
                  </a:cubicBezTo>
                  <a:cubicBezTo>
                    <a:pt x="619929" y="121403"/>
                    <a:pt x="603631" y="128154"/>
                    <a:pt x="586636" y="128154"/>
                  </a:cubicBezTo>
                  <a:lnTo>
                    <a:pt x="64077" y="128154"/>
                  </a:lnTo>
                  <a:cubicBezTo>
                    <a:pt x="47083" y="128154"/>
                    <a:pt x="30785" y="121403"/>
                    <a:pt x="18768" y="109387"/>
                  </a:cubicBezTo>
                  <a:cubicBezTo>
                    <a:pt x="6751" y="97370"/>
                    <a:pt x="0" y="81072"/>
                    <a:pt x="0" y="64077"/>
                  </a:cubicBezTo>
                  <a:lnTo>
                    <a:pt x="0" y="64077"/>
                  </a:lnTo>
                  <a:cubicBezTo>
                    <a:pt x="0" y="47083"/>
                    <a:pt x="6751" y="30785"/>
                    <a:pt x="18768" y="18768"/>
                  </a:cubicBezTo>
                  <a:cubicBezTo>
                    <a:pt x="30785" y="6751"/>
                    <a:pt x="47083" y="0"/>
                    <a:pt x="64077" y="0"/>
                  </a:cubicBezTo>
                  <a:close/>
                </a:path>
              </a:pathLst>
            </a:custGeom>
            <a:solidFill>
              <a:srgbClr val="9C0200"/>
            </a:solidFill>
            <a:ln cap="sq">
              <a:noFill/>
              <a:prstDash val="solid"/>
              <a:miter/>
            </a:ln>
          </p:spPr>
        </p:sp>
        <p:sp>
          <p:nvSpPr>
            <p:cNvPr id="24" name="TextBox 24"/>
            <p:cNvSpPr txBox="1"/>
            <p:nvPr/>
          </p:nvSpPr>
          <p:spPr>
            <a:xfrm>
              <a:off x="0" y="0"/>
              <a:ext cx="650714" cy="128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r>
                <a:rPr lang="en-US" sz="1499" b="1" spc="-44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ЛИТЕРАТУРА</a:t>
              </a:r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5670486" y="5055878"/>
            <a:ext cx="1718667" cy="357596"/>
            <a:chOff x="0" y="0"/>
            <a:chExt cx="615931" cy="128154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615931" cy="128154"/>
            </a:xfrm>
            <a:custGeom>
              <a:avLst/>
              <a:gdLst/>
              <a:ahLst/>
              <a:cxnLst/>
              <a:rect l="l" t="t" r="r" b="b"/>
              <a:pathLst>
                <a:path w="615931" h="128154">
                  <a:moveTo>
                    <a:pt x="64077" y="0"/>
                  </a:moveTo>
                  <a:lnTo>
                    <a:pt x="551854" y="0"/>
                  </a:lnTo>
                  <a:cubicBezTo>
                    <a:pt x="568849" y="0"/>
                    <a:pt x="585147" y="6751"/>
                    <a:pt x="597164" y="18768"/>
                  </a:cubicBezTo>
                  <a:cubicBezTo>
                    <a:pt x="609180" y="30785"/>
                    <a:pt x="615931" y="47083"/>
                    <a:pt x="615931" y="64077"/>
                  </a:cubicBezTo>
                  <a:lnTo>
                    <a:pt x="615931" y="64077"/>
                  </a:lnTo>
                  <a:cubicBezTo>
                    <a:pt x="615931" y="99466"/>
                    <a:pt x="587243" y="128154"/>
                    <a:pt x="551854" y="128154"/>
                  </a:cubicBezTo>
                  <a:lnTo>
                    <a:pt x="64077" y="128154"/>
                  </a:lnTo>
                  <a:cubicBezTo>
                    <a:pt x="47083" y="128154"/>
                    <a:pt x="30785" y="121403"/>
                    <a:pt x="18768" y="109387"/>
                  </a:cubicBezTo>
                  <a:cubicBezTo>
                    <a:pt x="6751" y="97370"/>
                    <a:pt x="0" y="81072"/>
                    <a:pt x="0" y="64077"/>
                  </a:cubicBezTo>
                  <a:lnTo>
                    <a:pt x="0" y="64077"/>
                  </a:lnTo>
                  <a:cubicBezTo>
                    <a:pt x="0" y="47083"/>
                    <a:pt x="6751" y="30785"/>
                    <a:pt x="18768" y="18768"/>
                  </a:cubicBezTo>
                  <a:cubicBezTo>
                    <a:pt x="30785" y="6751"/>
                    <a:pt x="47083" y="0"/>
                    <a:pt x="64077" y="0"/>
                  </a:cubicBezTo>
                  <a:close/>
                </a:path>
              </a:pathLst>
            </a:custGeom>
            <a:solidFill>
              <a:srgbClr val="9C0200"/>
            </a:solidFill>
            <a:ln cap="sq">
              <a:noFill/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0" y="0"/>
              <a:ext cx="615931" cy="128154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r>
                <a:rPr lang="en-US" sz="1499" b="1" spc="-44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ИНФОРМАТИКА</a:t>
              </a:r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134258" y="2412273"/>
            <a:ext cx="7254894" cy="2461313"/>
            <a:chOff x="0" y="0"/>
            <a:chExt cx="2599990" cy="882079"/>
          </a:xfrm>
        </p:grpSpPr>
        <p:sp>
          <p:nvSpPr>
            <p:cNvPr id="29" name="Freeform 29"/>
            <p:cNvSpPr/>
            <p:nvPr/>
          </p:nvSpPr>
          <p:spPr>
            <a:xfrm>
              <a:off x="0" y="0"/>
              <a:ext cx="2599990" cy="882079"/>
            </a:xfrm>
            <a:custGeom>
              <a:avLst/>
              <a:gdLst/>
              <a:ahLst/>
              <a:cxnLst/>
              <a:rect l="l" t="t" r="r" b="b"/>
              <a:pathLst>
                <a:path w="2599990" h="882079">
                  <a:moveTo>
                    <a:pt x="21343" y="0"/>
                  </a:moveTo>
                  <a:lnTo>
                    <a:pt x="2578648" y="0"/>
                  </a:lnTo>
                  <a:cubicBezTo>
                    <a:pt x="2590435" y="0"/>
                    <a:pt x="2599990" y="9555"/>
                    <a:pt x="2599990" y="21343"/>
                  </a:cubicBezTo>
                  <a:lnTo>
                    <a:pt x="2599990" y="860736"/>
                  </a:lnTo>
                  <a:cubicBezTo>
                    <a:pt x="2599990" y="872523"/>
                    <a:pt x="2590435" y="882079"/>
                    <a:pt x="2578648" y="882079"/>
                  </a:cubicBezTo>
                  <a:lnTo>
                    <a:pt x="21343" y="882079"/>
                  </a:lnTo>
                  <a:cubicBezTo>
                    <a:pt x="9555" y="882079"/>
                    <a:pt x="0" y="872523"/>
                    <a:pt x="0" y="860736"/>
                  </a:cubicBezTo>
                  <a:lnTo>
                    <a:pt x="0" y="21343"/>
                  </a:lnTo>
                  <a:cubicBezTo>
                    <a:pt x="0" y="9555"/>
                    <a:pt x="9555" y="0"/>
                    <a:pt x="21343" y="0"/>
                  </a:cubicBezTo>
                  <a:close/>
                </a:path>
              </a:pathLst>
            </a:custGeom>
            <a:solidFill>
              <a:srgbClr val="FFF5F0"/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30" name="TextBox 30"/>
            <p:cNvSpPr txBox="1"/>
            <p:nvPr/>
          </p:nvSpPr>
          <p:spPr>
            <a:xfrm>
              <a:off x="0" y="0"/>
              <a:ext cx="2599990" cy="882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320"/>
                </a:lnSpc>
              </a:pPr>
              <a:endParaRPr/>
            </a:p>
          </p:txBody>
        </p:sp>
      </p:grpSp>
      <p:sp>
        <p:nvSpPr>
          <p:cNvPr id="31" name="TextBox 31"/>
          <p:cNvSpPr txBox="1"/>
          <p:nvPr/>
        </p:nvSpPr>
        <p:spPr>
          <a:xfrm>
            <a:off x="231313" y="2510725"/>
            <a:ext cx="7060785" cy="22167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Главное изменение коснется не структуры и содержания заданий, </a:t>
            </a:r>
          </a:p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а общего подхода к ЕГЭ.</a:t>
            </a:r>
          </a:p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Проекты контрольно-измерительных материалов (КИМ)</a:t>
            </a:r>
            <a:r>
              <a:rPr lang="en-US" sz="1599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решили привести в полное соответствие со школьной программой.</a:t>
            </a:r>
          </a:p>
          <a:p>
            <a:pPr marL="0" lvl="0" indent="0" algn="l">
              <a:lnSpc>
                <a:spcPts val="2239"/>
              </a:lnSpc>
              <a:spcBef>
                <a:spcPct val="0"/>
              </a:spcBef>
            </a:pPr>
            <a:r>
              <a:rPr lang="en-US" sz="1599" b="1" u="none" strike="noStrike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В спецификации КИМ ко всем учебным предметам на ЕГЭ добавили отдельный пункт.</a:t>
            </a:r>
            <a:r>
              <a:rPr lang="en-US" sz="1599" u="none" strike="noStrike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В нем будут приведены ссылки на разделы школьной программы, которые нужно использовать для решения конкретного задания, а также указаны классы, в которых изучался материал.</a:t>
            </a:r>
          </a:p>
        </p:txBody>
      </p:sp>
      <p:grpSp>
        <p:nvGrpSpPr>
          <p:cNvPr id="32" name="Group 32"/>
          <p:cNvGrpSpPr/>
          <p:nvPr/>
        </p:nvGrpSpPr>
        <p:grpSpPr>
          <a:xfrm>
            <a:off x="2284634" y="1859774"/>
            <a:ext cx="2763222" cy="447724"/>
            <a:chOff x="0" y="0"/>
            <a:chExt cx="990276" cy="160454"/>
          </a:xfrm>
        </p:grpSpPr>
        <p:sp>
          <p:nvSpPr>
            <p:cNvPr id="33" name="Freeform 33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000000"/>
            </a:solidFill>
          </p:spPr>
        </p:sp>
        <p:sp>
          <p:nvSpPr>
            <p:cNvPr id="34" name="TextBox 34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endParaRPr/>
            </a:p>
          </p:txBody>
        </p:sp>
      </p:grpSp>
      <p:grpSp>
        <p:nvGrpSpPr>
          <p:cNvPr id="35" name="Group 35"/>
          <p:cNvGrpSpPr/>
          <p:nvPr/>
        </p:nvGrpSpPr>
        <p:grpSpPr>
          <a:xfrm>
            <a:off x="2229746" y="1774263"/>
            <a:ext cx="2763222" cy="447724"/>
            <a:chOff x="0" y="0"/>
            <a:chExt cx="990276" cy="160454"/>
          </a:xfrm>
        </p:grpSpPr>
        <p:sp>
          <p:nvSpPr>
            <p:cNvPr id="36" name="Freeform 36"/>
            <p:cNvSpPr/>
            <p:nvPr/>
          </p:nvSpPr>
          <p:spPr>
            <a:xfrm>
              <a:off x="0" y="0"/>
              <a:ext cx="990276" cy="160454"/>
            </a:xfrm>
            <a:custGeom>
              <a:avLst/>
              <a:gdLst/>
              <a:ahLst/>
              <a:cxnLst/>
              <a:rect l="l" t="t" r="r" b="b"/>
              <a:pathLst>
                <a:path w="990276" h="160454">
                  <a:moveTo>
                    <a:pt x="80227" y="0"/>
                  </a:moveTo>
                  <a:lnTo>
                    <a:pt x="910049" y="0"/>
                  </a:lnTo>
                  <a:cubicBezTo>
                    <a:pt x="954357" y="0"/>
                    <a:pt x="990276" y="35919"/>
                    <a:pt x="990276" y="80227"/>
                  </a:cubicBezTo>
                  <a:lnTo>
                    <a:pt x="990276" y="80227"/>
                  </a:lnTo>
                  <a:cubicBezTo>
                    <a:pt x="990276" y="101505"/>
                    <a:pt x="981824" y="121911"/>
                    <a:pt x="966778" y="136956"/>
                  </a:cubicBezTo>
                  <a:cubicBezTo>
                    <a:pt x="951733" y="152002"/>
                    <a:pt x="931327" y="160454"/>
                    <a:pt x="910049" y="160454"/>
                  </a:cubicBezTo>
                  <a:lnTo>
                    <a:pt x="80227" y="160454"/>
                  </a:lnTo>
                  <a:cubicBezTo>
                    <a:pt x="58950" y="160454"/>
                    <a:pt x="38543" y="152002"/>
                    <a:pt x="23498" y="136956"/>
                  </a:cubicBezTo>
                  <a:cubicBezTo>
                    <a:pt x="8452" y="121911"/>
                    <a:pt x="0" y="101505"/>
                    <a:pt x="0" y="80227"/>
                  </a:cubicBezTo>
                  <a:lnTo>
                    <a:pt x="0" y="80227"/>
                  </a:lnTo>
                  <a:cubicBezTo>
                    <a:pt x="0" y="58950"/>
                    <a:pt x="8452" y="38543"/>
                    <a:pt x="23498" y="23498"/>
                  </a:cubicBezTo>
                  <a:cubicBezTo>
                    <a:pt x="38543" y="8452"/>
                    <a:pt x="58950" y="0"/>
                    <a:pt x="80227" y="0"/>
                  </a:cubicBez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37" name="TextBox 37"/>
            <p:cNvSpPr txBox="1"/>
            <p:nvPr/>
          </p:nvSpPr>
          <p:spPr>
            <a:xfrm>
              <a:off x="0" y="-47625"/>
              <a:ext cx="990276" cy="20807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659"/>
                </a:lnSpc>
              </a:pPr>
              <a:r>
                <a:rPr lang="en-US" sz="1899" b="1" dirty="0">
                  <a:solidFill>
                    <a:srgbClr val="FBFBFB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ПОДХОД К ЕГЭ</a:t>
              </a: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25414" y="141621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59"/>
                </a:lnTo>
                <a:lnTo>
                  <a:pt x="0" y="5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276212" y="85893"/>
            <a:ext cx="1588207" cy="7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56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28797" y="777358"/>
            <a:ext cx="7649266" cy="483381"/>
            <a:chOff x="0" y="0"/>
            <a:chExt cx="2741324" cy="173233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41324" cy="173233"/>
            </a:xfrm>
            <a:custGeom>
              <a:avLst/>
              <a:gdLst/>
              <a:ahLst/>
              <a:cxnLst/>
              <a:rect l="l" t="t" r="r" b="b"/>
              <a:pathLst>
                <a:path w="2741324" h="173233">
                  <a:moveTo>
                    <a:pt x="0" y="0"/>
                  </a:moveTo>
                  <a:lnTo>
                    <a:pt x="2741324" y="0"/>
                  </a:lnTo>
                  <a:lnTo>
                    <a:pt x="2741324" y="173233"/>
                  </a:lnTo>
                  <a:lnTo>
                    <a:pt x="0" y="173233"/>
                  </a:ln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41324" cy="17323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39661" y="5146590"/>
            <a:ext cx="7312351" cy="2632327"/>
            <a:chOff x="0" y="0"/>
            <a:chExt cx="2620581" cy="943366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620581" cy="943366"/>
            </a:xfrm>
            <a:custGeom>
              <a:avLst/>
              <a:gdLst/>
              <a:ahLst/>
              <a:cxnLst/>
              <a:rect l="l" t="t" r="r" b="b"/>
              <a:pathLst>
                <a:path w="2620581" h="943366">
                  <a:moveTo>
                    <a:pt x="21175" y="0"/>
                  </a:moveTo>
                  <a:lnTo>
                    <a:pt x="2599406" y="0"/>
                  </a:lnTo>
                  <a:cubicBezTo>
                    <a:pt x="2611101" y="0"/>
                    <a:pt x="2620581" y="9480"/>
                    <a:pt x="2620581" y="21175"/>
                  </a:cubicBezTo>
                  <a:lnTo>
                    <a:pt x="2620581" y="922192"/>
                  </a:lnTo>
                  <a:cubicBezTo>
                    <a:pt x="2620581" y="933886"/>
                    <a:pt x="2611101" y="943366"/>
                    <a:pt x="2599406" y="943366"/>
                  </a:cubicBezTo>
                  <a:lnTo>
                    <a:pt x="21175" y="943366"/>
                  </a:lnTo>
                  <a:cubicBezTo>
                    <a:pt x="15559" y="943366"/>
                    <a:pt x="10173" y="941135"/>
                    <a:pt x="6202" y="937165"/>
                  </a:cubicBezTo>
                  <a:cubicBezTo>
                    <a:pt x="2231" y="933193"/>
                    <a:pt x="0" y="927808"/>
                    <a:pt x="0" y="922192"/>
                  </a:cubicBezTo>
                  <a:lnTo>
                    <a:pt x="0" y="21175"/>
                  </a:lnTo>
                  <a:cubicBezTo>
                    <a:pt x="0" y="15559"/>
                    <a:pt x="2231" y="10173"/>
                    <a:pt x="6202" y="6202"/>
                  </a:cubicBezTo>
                  <a:cubicBezTo>
                    <a:pt x="10173" y="2231"/>
                    <a:pt x="15559" y="0"/>
                    <a:pt x="21175" y="0"/>
                  </a:cubicBezTo>
                  <a:close/>
                </a:path>
              </a:pathLst>
            </a:custGeom>
            <a:solidFill>
              <a:srgbClr val="ECF5FF"/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0" y="0"/>
              <a:ext cx="2620581" cy="94336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320"/>
                </a:lnSpc>
              </a:pPr>
              <a:endParaRPr/>
            </a:p>
          </p:txBody>
        </p:sp>
      </p:grpSp>
      <p:sp>
        <p:nvSpPr>
          <p:cNvPr id="11" name="Freeform 11"/>
          <p:cNvSpPr/>
          <p:nvPr/>
        </p:nvSpPr>
        <p:spPr>
          <a:xfrm flipH="1">
            <a:off x="51650" y="1644906"/>
            <a:ext cx="3959159" cy="3501684"/>
          </a:xfrm>
          <a:custGeom>
            <a:avLst/>
            <a:gdLst/>
            <a:ahLst/>
            <a:cxnLst/>
            <a:rect l="l" t="t" r="r" b="b"/>
            <a:pathLst>
              <a:path w="3959159" h="3501684">
                <a:moveTo>
                  <a:pt x="3959159" y="0"/>
                </a:moveTo>
                <a:lnTo>
                  <a:pt x="0" y="0"/>
                </a:lnTo>
                <a:lnTo>
                  <a:pt x="0" y="3501684"/>
                </a:lnTo>
                <a:lnTo>
                  <a:pt x="3959159" y="3501684"/>
                </a:lnTo>
                <a:lnTo>
                  <a:pt x="3959159" y="0"/>
                </a:lnTo>
                <a:close/>
              </a:path>
            </a:pathLst>
          </a:custGeom>
          <a:blipFill>
            <a:blip r:embed="rId4"/>
            <a:stretch>
              <a:fillRect t="-89" b="-961"/>
            </a:stretch>
          </a:blipFill>
        </p:spPr>
      </p:sp>
      <p:grpSp>
        <p:nvGrpSpPr>
          <p:cNvPr id="12" name="Group 12"/>
          <p:cNvGrpSpPr/>
          <p:nvPr/>
        </p:nvGrpSpPr>
        <p:grpSpPr>
          <a:xfrm>
            <a:off x="4015845" y="1395122"/>
            <a:ext cx="3455876" cy="3675268"/>
            <a:chOff x="0" y="0"/>
            <a:chExt cx="1238508" cy="1317133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1238508" cy="1317133"/>
            </a:xfrm>
            <a:custGeom>
              <a:avLst/>
              <a:gdLst/>
              <a:ahLst/>
              <a:cxnLst/>
              <a:rect l="l" t="t" r="r" b="b"/>
              <a:pathLst>
                <a:path w="1238508" h="1317133">
                  <a:moveTo>
                    <a:pt x="44804" y="0"/>
                  </a:moveTo>
                  <a:lnTo>
                    <a:pt x="1193704" y="0"/>
                  </a:lnTo>
                  <a:cubicBezTo>
                    <a:pt x="1218448" y="0"/>
                    <a:pt x="1238508" y="20060"/>
                    <a:pt x="1238508" y="44804"/>
                  </a:cubicBezTo>
                  <a:lnTo>
                    <a:pt x="1238508" y="1272329"/>
                  </a:lnTo>
                  <a:cubicBezTo>
                    <a:pt x="1238508" y="1297074"/>
                    <a:pt x="1218448" y="1317133"/>
                    <a:pt x="1193704" y="1317133"/>
                  </a:cubicBezTo>
                  <a:lnTo>
                    <a:pt x="44804" y="1317133"/>
                  </a:lnTo>
                  <a:cubicBezTo>
                    <a:pt x="20060" y="1317133"/>
                    <a:pt x="0" y="1297074"/>
                    <a:pt x="0" y="1272329"/>
                  </a:cubicBezTo>
                  <a:lnTo>
                    <a:pt x="0" y="44804"/>
                  </a:lnTo>
                  <a:cubicBezTo>
                    <a:pt x="0" y="20060"/>
                    <a:pt x="20060" y="0"/>
                    <a:pt x="44804" y="0"/>
                  </a:cubicBezTo>
                  <a:close/>
                </a:path>
              </a:pathLst>
            </a:custGeom>
            <a:solidFill>
              <a:srgbClr val="FFF5F0"/>
            </a:solidFill>
            <a:ln w="28575" cap="sq">
              <a:solidFill>
                <a:srgbClr val="000000"/>
              </a:solidFill>
              <a:prstDash val="dash"/>
              <a:miter/>
            </a:ln>
          </p:spPr>
        </p:sp>
        <p:sp>
          <p:nvSpPr>
            <p:cNvPr id="14" name="TextBox 14"/>
            <p:cNvSpPr txBox="1"/>
            <p:nvPr/>
          </p:nvSpPr>
          <p:spPr>
            <a:xfrm>
              <a:off x="0" y="9525"/>
              <a:ext cx="1238508" cy="13076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r>
                <a:rPr lang="en-US" sz="1699" b="1" spc="-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Заявления на участие </a:t>
              </a:r>
            </a:p>
            <a:p>
              <a:pPr algn="ctr">
                <a:lnSpc>
                  <a:spcPts val="1869"/>
                </a:lnSpc>
              </a:pPr>
              <a:r>
                <a:rPr lang="en-US" sz="1699" b="1" spc="-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в ГИА-11 подаются </a:t>
              </a:r>
            </a:p>
            <a:p>
              <a:pPr algn="ctr">
                <a:lnSpc>
                  <a:spcPts val="1869"/>
                </a:lnSpc>
              </a:pPr>
              <a:r>
                <a:rPr lang="en-US" sz="1699" b="1" spc="-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с 01.10.2025 до 01.02.2026. </a:t>
              </a:r>
            </a:p>
            <a:p>
              <a:pPr algn="ctr">
                <a:lnSpc>
                  <a:spcPts val="1869"/>
                </a:lnSpc>
              </a:pPr>
              <a:r>
                <a:rPr lang="en-US" sz="1699" spc="-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Автоматически два обязательных предмета «Математика» (выбрать уровень базовый или профильный) и остальные предметы участники выбирают из числа предложенных,</a:t>
              </a:r>
            </a:p>
            <a:p>
              <a:pPr algn="ctr">
                <a:lnSpc>
                  <a:spcPts val="1869"/>
                </a:lnSpc>
              </a:pPr>
              <a:r>
                <a:rPr lang="en-US" sz="1699" spc="-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необходимых для поступления.</a:t>
              </a:r>
            </a:p>
            <a:p>
              <a:pPr algn="ctr">
                <a:lnSpc>
                  <a:spcPts val="1869"/>
                </a:lnSpc>
              </a:pPr>
              <a:r>
                <a:rPr lang="en-US" sz="1699" b="1" spc="-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Обучающиеся с ОВЗ, дети-инвалиды и инвалиды могут по своему желанию указать только экзамены по обязательным учебным предметам.</a:t>
              </a:r>
            </a:p>
          </p:txBody>
        </p:sp>
      </p:grpSp>
      <p:sp>
        <p:nvSpPr>
          <p:cNvPr id="15" name="Freeform 15"/>
          <p:cNvSpPr/>
          <p:nvPr/>
        </p:nvSpPr>
        <p:spPr>
          <a:xfrm>
            <a:off x="1429362" y="9219727"/>
            <a:ext cx="799662" cy="799662"/>
          </a:xfrm>
          <a:custGeom>
            <a:avLst/>
            <a:gdLst/>
            <a:ahLst/>
            <a:cxnLst/>
            <a:rect l="l" t="t" r="r" b="b"/>
            <a:pathLst>
              <a:path w="799662" h="799662">
                <a:moveTo>
                  <a:pt x="0" y="0"/>
                </a:moveTo>
                <a:lnTo>
                  <a:pt x="799662" y="0"/>
                </a:lnTo>
                <a:lnTo>
                  <a:pt x="799662" y="799663"/>
                </a:lnTo>
                <a:lnTo>
                  <a:pt x="0" y="79966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16" name="Group 16"/>
          <p:cNvGrpSpPr/>
          <p:nvPr/>
        </p:nvGrpSpPr>
        <p:grpSpPr>
          <a:xfrm>
            <a:off x="-26704" y="10041980"/>
            <a:ext cx="7966086" cy="748697"/>
            <a:chOff x="0" y="0"/>
            <a:chExt cx="2854865" cy="268316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2854865" cy="268316"/>
            </a:xfrm>
            <a:custGeom>
              <a:avLst/>
              <a:gdLst/>
              <a:ahLst/>
              <a:cxnLst/>
              <a:rect l="l" t="t" r="r" b="b"/>
              <a:pathLst>
                <a:path w="2854865" h="268316">
                  <a:moveTo>
                    <a:pt x="0" y="0"/>
                  </a:moveTo>
                  <a:lnTo>
                    <a:pt x="2854865" y="0"/>
                  </a:lnTo>
                  <a:lnTo>
                    <a:pt x="2854865" y="268316"/>
                  </a:lnTo>
                  <a:lnTo>
                    <a:pt x="0" y="268316"/>
                  </a:lnTo>
                  <a:close/>
                </a:path>
              </a:pathLst>
            </a:custGeom>
            <a:solidFill>
              <a:srgbClr val="CAD6EC"/>
            </a:solidFill>
          </p:spPr>
        </p:sp>
        <p:sp>
          <p:nvSpPr>
            <p:cNvPr id="18" name="TextBox 18"/>
            <p:cNvSpPr txBox="1"/>
            <p:nvPr/>
          </p:nvSpPr>
          <p:spPr>
            <a:xfrm>
              <a:off x="0" y="0"/>
              <a:ext cx="2854865" cy="2683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19" name="Freeform 19"/>
          <p:cNvSpPr/>
          <p:nvPr/>
        </p:nvSpPr>
        <p:spPr>
          <a:xfrm>
            <a:off x="3751203" y="10118324"/>
            <a:ext cx="519212" cy="543936"/>
          </a:xfrm>
          <a:custGeom>
            <a:avLst/>
            <a:gdLst/>
            <a:ahLst/>
            <a:cxnLst/>
            <a:rect l="l" t="t" r="r" b="b"/>
            <a:pathLst>
              <a:path w="519212" h="543936">
                <a:moveTo>
                  <a:pt x="0" y="0"/>
                </a:moveTo>
                <a:lnTo>
                  <a:pt x="519212" y="0"/>
                </a:lnTo>
                <a:lnTo>
                  <a:pt x="519212" y="543936"/>
                </a:lnTo>
                <a:lnTo>
                  <a:pt x="0" y="543936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4316901" y="10118180"/>
            <a:ext cx="526730" cy="526730"/>
          </a:xfrm>
          <a:custGeom>
            <a:avLst/>
            <a:gdLst/>
            <a:ahLst/>
            <a:cxnLst/>
            <a:rect l="l" t="t" r="r" b="b"/>
            <a:pathLst>
              <a:path w="526730" h="526730">
                <a:moveTo>
                  <a:pt x="0" y="0"/>
                </a:moveTo>
                <a:lnTo>
                  <a:pt x="526730" y="0"/>
                </a:lnTo>
                <a:lnTo>
                  <a:pt x="526730" y="526730"/>
                </a:lnTo>
                <a:lnTo>
                  <a:pt x="0" y="526730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4882142" y="10127019"/>
            <a:ext cx="525402" cy="525402"/>
          </a:xfrm>
          <a:custGeom>
            <a:avLst/>
            <a:gdLst/>
            <a:ahLst/>
            <a:cxnLst/>
            <a:rect l="l" t="t" r="r" b="b"/>
            <a:pathLst>
              <a:path w="525402" h="525402">
                <a:moveTo>
                  <a:pt x="0" y="0"/>
                </a:moveTo>
                <a:lnTo>
                  <a:pt x="525402" y="0"/>
                </a:lnTo>
                <a:lnTo>
                  <a:pt x="525402" y="525402"/>
                </a:lnTo>
                <a:lnTo>
                  <a:pt x="0" y="52540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4042729" y="9229899"/>
            <a:ext cx="452735" cy="812080"/>
          </a:xfrm>
          <a:custGeom>
            <a:avLst/>
            <a:gdLst/>
            <a:ahLst/>
            <a:cxnLst/>
            <a:rect l="l" t="t" r="r" b="b"/>
            <a:pathLst>
              <a:path w="452735" h="812080">
                <a:moveTo>
                  <a:pt x="0" y="0"/>
                </a:moveTo>
                <a:lnTo>
                  <a:pt x="452735" y="0"/>
                </a:lnTo>
                <a:lnTo>
                  <a:pt x="452735" y="812081"/>
                </a:lnTo>
                <a:lnTo>
                  <a:pt x="0" y="812081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 flipH="1">
            <a:off x="51650" y="4816430"/>
            <a:ext cx="849372" cy="781422"/>
          </a:xfrm>
          <a:custGeom>
            <a:avLst/>
            <a:gdLst/>
            <a:ahLst/>
            <a:cxnLst/>
            <a:rect l="l" t="t" r="r" b="b"/>
            <a:pathLst>
              <a:path w="849372" h="781422">
                <a:moveTo>
                  <a:pt x="849371" y="0"/>
                </a:moveTo>
                <a:lnTo>
                  <a:pt x="0" y="0"/>
                </a:lnTo>
                <a:lnTo>
                  <a:pt x="0" y="781422"/>
                </a:lnTo>
                <a:lnTo>
                  <a:pt x="849371" y="781422"/>
                </a:lnTo>
                <a:lnTo>
                  <a:pt x="849371" y="0"/>
                </a:lnTo>
                <a:close/>
              </a:path>
            </a:pathLst>
          </a:custGeom>
          <a:blipFill>
            <a:blip r:embed="rId15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6623223" y="7229673"/>
            <a:ext cx="731622" cy="730708"/>
          </a:xfrm>
          <a:custGeom>
            <a:avLst/>
            <a:gdLst/>
            <a:ahLst/>
            <a:cxnLst/>
            <a:rect l="l" t="t" r="r" b="b"/>
            <a:pathLst>
              <a:path w="731622" h="730708">
                <a:moveTo>
                  <a:pt x="0" y="0"/>
                </a:moveTo>
                <a:lnTo>
                  <a:pt x="731622" y="0"/>
                </a:lnTo>
                <a:lnTo>
                  <a:pt x="731622" y="730708"/>
                </a:lnTo>
                <a:lnTo>
                  <a:pt x="0" y="730708"/>
                </a:lnTo>
                <a:lnTo>
                  <a:pt x="0" y="0"/>
                </a:lnTo>
                <a:close/>
              </a:path>
            </a:pathLst>
          </a:custGeom>
          <a:blipFill>
            <a:blip r:embed="rId16"/>
            <a:stretch>
              <a:fillRect/>
            </a:stretch>
          </a:blipFill>
        </p:spPr>
      </p:sp>
      <p:sp>
        <p:nvSpPr>
          <p:cNvPr id="25" name="TextBox 25"/>
          <p:cNvSpPr txBox="1"/>
          <p:nvPr/>
        </p:nvSpPr>
        <p:spPr>
          <a:xfrm>
            <a:off x="180946" y="5454845"/>
            <a:ext cx="7229782" cy="21159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93"/>
              </a:lnSpc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Выпускникам текущего года необходимо подать </a:t>
            </a:r>
            <a:r>
              <a:rPr lang="en-US" sz="1709" b="1" u="sng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два заявления</a:t>
            </a:r>
            <a:r>
              <a:rPr lang="en-US" sz="170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: </a:t>
            </a:r>
          </a:p>
          <a:p>
            <a:pPr marL="369092" lvl="1" indent="-184546" algn="l">
              <a:lnSpc>
                <a:spcPts val="2393"/>
              </a:lnSpc>
              <a:buAutoNum type="arabicPeriod"/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 участие в ГИА-11 по учебным предметам</a:t>
            </a:r>
          </a:p>
          <a:p>
            <a:pPr marL="369092" lvl="1" indent="-184546" algn="l">
              <a:lnSpc>
                <a:spcPts val="2393"/>
              </a:lnSpc>
              <a:buAutoNum type="arabicPeriod"/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на участие в итоговом сочинении (изложении). </a:t>
            </a:r>
          </a:p>
          <a:p>
            <a:pPr algn="ctr">
              <a:lnSpc>
                <a:spcPts val="2393"/>
              </a:lnSpc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Регистрация </a:t>
            </a:r>
            <a:r>
              <a:rPr lang="en-US" sz="170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на сочинение (изложение) не позднее 19.11.2025</a:t>
            </a: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 </a:t>
            </a:r>
            <a:r>
              <a:rPr lang="en-US" sz="170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года.</a:t>
            </a:r>
          </a:p>
          <a:p>
            <a:pPr algn="ctr">
              <a:lnSpc>
                <a:spcPts val="2393"/>
              </a:lnSpc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Изменить персональные данные (если есть ошибка), изменение</a:t>
            </a:r>
          </a:p>
          <a:p>
            <a:pPr algn="ctr">
              <a:lnSpc>
                <a:spcPts val="2393"/>
              </a:lnSpc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(дополнение) перечня учебных предметов, и сроков участия </a:t>
            </a:r>
          </a:p>
          <a:p>
            <a:pPr algn="ctr">
              <a:lnSpc>
                <a:spcPts val="2393"/>
              </a:lnSpc>
            </a:pPr>
            <a:r>
              <a:rPr lang="en-US" sz="1709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 ГИА-11 или отзыв заявления можно </a:t>
            </a:r>
            <a:r>
              <a:rPr lang="en-US" sz="1709" b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до 01.03.2026.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47562" y="849467"/>
            <a:ext cx="7207284" cy="389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84"/>
              </a:lnSpc>
            </a:pPr>
            <a:r>
              <a:rPr lang="en-US" sz="2747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ПОДАЧА ЗАЯВЛЕНИЙ НА ГИА В 2026 ГОДУ</a:t>
            </a:r>
          </a:p>
        </p:txBody>
      </p:sp>
      <p:sp>
        <p:nvSpPr>
          <p:cNvPr id="27" name="TextBox 27"/>
          <p:cNvSpPr txBox="1"/>
          <p:nvPr/>
        </p:nvSpPr>
        <p:spPr>
          <a:xfrm>
            <a:off x="1569479" y="2707781"/>
            <a:ext cx="2226358" cy="14160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800"/>
              </a:lnSpc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Заявления на участие в ГИА-11 подаются  </a:t>
            </a:r>
          </a:p>
          <a:p>
            <a:pPr marL="0" lvl="0" indent="0" algn="ctr">
              <a:lnSpc>
                <a:spcPts val="2800"/>
              </a:lnSpc>
              <a:spcBef>
                <a:spcPct val="0"/>
              </a:spcBef>
            </a:pP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до</a:t>
            </a:r>
            <a:r>
              <a:rPr lang="en-US" sz="20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000" b="1">
                <a:solidFill>
                  <a:srgbClr val="FF0000"/>
                </a:solidFill>
                <a:latin typeface="Roboto Bold"/>
                <a:ea typeface="Roboto Bold"/>
                <a:cs typeface="Roboto Bold"/>
                <a:sym typeface="Roboto Bold"/>
              </a:rPr>
              <a:t>01.02.2026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1949440" y="10064524"/>
            <a:ext cx="1766746" cy="59773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335"/>
              </a:lnSpc>
            </a:pPr>
            <a:r>
              <a:rPr lang="en-US" sz="1868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СОБЛЮДАЙ ПРАВИЛА ОГЭ!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2335924" y="9270187"/>
            <a:ext cx="1401746" cy="71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52"/>
              </a:lnSpc>
            </a:pPr>
            <a:r>
              <a:rPr lang="en-US" sz="148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НАЧАЛО ЭКЗАМЕНОВ </a:t>
            </a:r>
          </a:p>
          <a:p>
            <a:pPr marL="0" lvl="0" indent="0" algn="ctr">
              <a:lnSpc>
                <a:spcPts val="1852"/>
              </a:lnSpc>
            </a:pPr>
            <a:r>
              <a:rPr lang="en-US" sz="148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 10:00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4601265" y="9306934"/>
            <a:ext cx="1401746" cy="712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52"/>
              </a:lnSpc>
            </a:pPr>
            <a:r>
              <a:rPr lang="en-US" sz="1482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ВХОД УЧАСТНИКОВ С 9:00</a:t>
            </a:r>
          </a:p>
        </p:txBody>
      </p:sp>
      <p:grpSp>
        <p:nvGrpSpPr>
          <p:cNvPr id="31" name="Group 31"/>
          <p:cNvGrpSpPr/>
          <p:nvPr/>
        </p:nvGrpSpPr>
        <p:grpSpPr>
          <a:xfrm>
            <a:off x="159370" y="8069851"/>
            <a:ext cx="7312351" cy="1111777"/>
            <a:chOff x="0" y="0"/>
            <a:chExt cx="2620581" cy="398436"/>
          </a:xfrm>
        </p:grpSpPr>
        <p:sp>
          <p:nvSpPr>
            <p:cNvPr id="32" name="Freeform 32"/>
            <p:cNvSpPr/>
            <p:nvPr/>
          </p:nvSpPr>
          <p:spPr>
            <a:xfrm>
              <a:off x="0" y="0"/>
              <a:ext cx="2620581" cy="398436"/>
            </a:xfrm>
            <a:custGeom>
              <a:avLst/>
              <a:gdLst/>
              <a:ahLst/>
              <a:cxnLst/>
              <a:rect l="l" t="t" r="r" b="b"/>
              <a:pathLst>
                <a:path w="2620581" h="398436">
                  <a:moveTo>
                    <a:pt x="21175" y="0"/>
                  </a:moveTo>
                  <a:lnTo>
                    <a:pt x="2599406" y="0"/>
                  </a:lnTo>
                  <a:cubicBezTo>
                    <a:pt x="2611101" y="0"/>
                    <a:pt x="2620581" y="9480"/>
                    <a:pt x="2620581" y="21175"/>
                  </a:cubicBezTo>
                  <a:lnTo>
                    <a:pt x="2620581" y="377261"/>
                  </a:lnTo>
                  <a:cubicBezTo>
                    <a:pt x="2620581" y="388955"/>
                    <a:pt x="2611101" y="398436"/>
                    <a:pt x="2599406" y="398436"/>
                  </a:cubicBezTo>
                  <a:lnTo>
                    <a:pt x="21175" y="398436"/>
                  </a:lnTo>
                  <a:cubicBezTo>
                    <a:pt x="15559" y="398436"/>
                    <a:pt x="10173" y="396205"/>
                    <a:pt x="6202" y="392234"/>
                  </a:cubicBezTo>
                  <a:cubicBezTo>
                    <a:pt x="2231" y="388263"/>
                    <a:pt x="0" y="382877"/>
                    <a:pt x="0" y="377261"/>
                  </a:cubicBezTo>
                  <a:lnTo>
                    <a:pt x="0" y="21175"/>
                  </a:lnTo>
                  <a:cubicBezTo>
                    <a:pt x="0" y="15559"/>
                    <a:pt x="2231" y="10173"/>
                    <a:pt x="6202" y="6202"/>
                  </a:cubicBezTo>
                  <a:cubicBezTo>
                    <a:pt x="10173" y="2231"/>
                    <a:pt x="15559" y="0"/>
                    <a:pt x="21175" y="0"/>
                  </a:cubicBezTo>
                  <a:close/>
                </a:path>
              </a:pathLst>
            </a:custGeom>
            <a:solidFill>
              <a:srgbClr val="FFE7E9"/>
            </a:solidFill>
            <a:ln w="28575" cap="sq">
              <a:solidFill>
                <a:srgbClr val="D10A0A"/>
              </a:solidFill>
              <a:prstDash val="dash"/>
              <a:miter/>
            </a:ln>
          </p:spPr>
        </p:sp>
        <p:sp>
          <p:nvSpPr>
            <p:cNvPr id="33" name="TextBox 33"/>
            <p:cNvSpPr txBox="1"/>
            <p:nvPr/>
          </p:nvSpPr>
          <p:spPr>
            <a:xfrm>
              <a:off x="0" y="0"/>
              <a:ext cx="2620581" cy="39843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320"/>
                </a:lnSpc>
              </a:pPr>
              <a:endParaRPr/>
            </a:p>
          </p:txBody>
        </p:sp>
      </p:grpSp>
      <p:sp>
        <p:nvSpPr>
          <p:cNvPr id="34" name="Freeform 34"/>
          <p:cNvSpPr/>
          <p:nvPr/>
        </p:nvSpPr>
        <p:spPr>
          <a:xfrm>
            <a:off x="87650" y="7842633"/>
            <a:ext cx="701455" cy="605881"/>
          </a:xfrm>
          <a:custGeom>
            <a:avLst/>
            <a:gdLst/>
            <a:ahLst/>
            <a:cxnLst/>
            <a:rect l="l" t="t" r="r" b="b"/>
            <a:pathLst>
              <a:path w="701455" h="605881">
                <a:moveTo>
                  <a:pt x="0" y="0"/>
                </a:moveTo>
                <a:lnTo>
                  <a:pt x="701455" y="0"/>
                </a:lnTo>
                <a:lnTo>
                  <a:pt x="701455" y="605882"/>
                </a:lnTo>
                <a:lnTo>
                  <a:pt x="0" y="605882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35" name="TextBox 35"/>
          <p:cNvSpPr txBox="1"/>
          <p:nvPr/>
        </p:nvSpPr>
        <p:spPr>
          <a:xfrm>
            <a:off x="171041" y="8071474"/>
            <a:ext cx="7217919" cy="10295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52"/>
              </a:lnSpc>
              <a:spcBef>
                <a:spcPct val="0"/>
              </a:spcBef>
            </a:pPr>
            <a:r>
              <a:rPr lang="en-US" sz="14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 ГИА-11 допускаются обучающиеся: </a:t>
            </a:r>
            <a:r>
              <a:rPr lang="en-US" sz="1466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не имеющие</a:t>
            </a:r>
            <a:r>
              <a:rPr lang="en-US" sz="14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академической задолженности и </a:t>
            </a:r>
            <a:r>
              <a:rPr lang="en-US" sz="1466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 полном объеме выполнившие учебный план</a:t>
            </a:r>
            <a:r>
              <a:rPr lang="en-US" sz="14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(индивидуальный учебный план), а также </a:t>
            </a:r>
            <a:r>
              <a:rPr lang="en-US" sz="1466" b="1" u="sng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получившие зачет</a:t>
            </a:r>
            <a:r>
              <a:rPr lang="en-US" sz="1466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на итоговом сочинении (изложении).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269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25414" y="141621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59"/>
                </a:lnTo>
                <a:lnTo>
                  <a:pt x="0" y="5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276212" y="85893"/>
            <a:ext cx="1588207" cy="7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56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-82977" y="794037"/>
            <a:ext cx="7642977" cy="532976"/>
            <a:chOff x="0" y="0"/>
            <a:chExt cx="2739070" cy="191007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39070" cy="191007"/>
            </a:xfrm>
            <a:custGeom>
              <a:avLst/>
              <a:gdLst/>
              <a:ahLst/>
              <a:cxnLst/>
              <a:rect l="l" t="t" r="r" b="b"/>
              <a:pathLst>
                <a:path w="2739070" h="191007">
                  <a:moveTo>
                    <a:pt x="0" y="0"/>
                  </a:moveTo>
                  <a:lnTo>
                    <a:pt x="2739070" y="0"/>
                  </a:lnTo>
                  <a:lnTo>
                    <a:pt x="2739070" y="191007"/>
                  </a:lnTo>
                  <a:lnTo>
                    <a:pt x="0" y="191007"/>
                  </a:lnTo>
                  <a:close/>
                </a:path>
              </a:pathLst>
            </a:custGeom>
            <a:solidFill>
              <a:srgbClr val="BC141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39070" cy="191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8" name="Group 8"/>
          <p:cNvGrpSpPr/>
          <p:nvPr/>
        </p:nvGrpSpPr>
        <p:grpSpPr>
          <a:xfrm>
            <a:off x="1718315" y="1451330"/>
            <a:ext cx="1338043" cy="1338043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46CB5"/>
              </a:solidFill>
              <a:prstDash val="solid"/>
              <a:miter/>
            </a:ln>
          </p:spPr>
        </p:sp>
        <p:sp>
          <p:nvSpPr>
            <p:cNvPr id="10" name="TextBox 10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936457" y="5051254"/>
            <a:ext cx="6623543" cy="591104"/>
            <a:chOff x="0" y="0"/>
            <a:chExt cx="2373728" cy="211838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73728" cy="211838"/>
            </a:xfrm>
            <a:custGeom>
              <a:avLst/>
              <a:gdLst/>
              <a:ahLst/>
              <a:cxnLst/>
              <a:rect l="l" t="t" r="r" b="b"/>
              <a:pathLst>
                <a:path w="2373728" h="211838">
                  <a:moveTo>
                    <a:pt x="0" y="0"/>
                  </a:moveTo>
                  <a:lnTo>
                    <a:pt x="2373728" y="0"/>
                  </a:lnTo>
                  <a:lnTo>
                    <a:pt x="2373728" y="211838"/>
                  </a:lnTo>
                  <a:lnTo>
                    <a:pt x="0" y="211838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13" name="TextBox 13"/>
            <p:cNvSpPr txBox="1"/>
            <p:nvPr/>
          </p:nvSpPr>
          <p:spPr>
            <a:xfrm>
              <a:off x="0" y="0"/>
              <a:ext cx="2373728" cy="2118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14" name="Freeform 14"/>
          <p:cNvSpPr/>
          <p:nvPr/>
        </p:nvSpPr>
        <p:spPr>
          <a:xfrm>
            <a:off x="-81533" y="9401696"/>
            <a:ext cx="2035980" cy="571984"/>
          </a:xfrm>
          <a:custGeom>
            <a:avLst/>
            <a:gdLst/>
            <a:ahLst/>
            <a:cxnLst/>
            <a:rect l="l" t="t" r="r" b="b"/>
            <a:pathLst>
              <a:path w="2035980" h="571984">
                <a:moveTo>
                  <a:pt x="0" y="0"/>
                </a:moveTo>
                <a:lnTo>
                  <a:pt x="2035980" y="0"/>
                </a:lnTo>
                <a:lnTo>
                  <a:pt x="2035980" y="571984"/>
                </a:lnTo>
                <a:lnTo>
                  <a:pt x="0" y="57198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6729" b="-6729"/>
            </a:stretch>
          </a:blipFill>
        </p:spPr>
      </p:sp>
      <p:sp>
        <p:nvSpPr>
          <p:cNvPr id="15" name="Freeform 15"/>
          <p:cNvSpPr/>
          <p:nvPr/>
        </p:nvSpPr>
        <p:spPr>
          <a:xfrm>
            <a:off x="2207677" y="1534400"/>
            <a:ext cx="359318" cy="1076610"/>
          </a:xfrm>
          <a:custGeom>
            <a:avLst/>
            <a:gdLst/>
            <a:ahLst/>
            <a:cxnLst/>
            <a:rect l="l" t="t" r="r" b="b"/>
            <a:pathLst>
              <a:path w="359318" h="1076610">
                <a:moveTo>
                  <a:pt x="0" y="0"/>
                </a:moveTo>
                <a:lnTo>
                  <a:pt x="359319" y="0"/>
                </a:lnTo>
                <a:lnTo>
                  <a:pt x="359319" y="1076610"/>
                </a:lnTo>
                <a:lnTo>
                  <a:pt x="0" y="107661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3543133" y="1569920"/>
            <a:ext cx="705487" cy="1080830"/>
          </a:xfrm>
          <a:custGeom>
            <a:avLst/>
            <a:gdLst/>
            <a:ahLst/>
            <a:cxnLst/>
            <a:rect l="l" t="t" r="r" b="b"/>
            <a:pathLst>
              <a:path w="705487" h="1080830">
                <a:moveTo>
                  <a:pt x="0" y="0"/>
                </a:moveTo>
                <a:lnTo>
                  <a:pt x="705488" y="0"/>
                </a:lnTo>
                <a:lnTo>
                  <a:pt x="705488" y="1080830"/>
                </a:lnTo>
                <a:lnTo>
                  <a:pt x="0" y="10808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17" name="Group 17"/>
          <p:cNvGrpSpPr/>
          <p:nvPr/>
        </p:nvGrpSpPr>
        <p:grpSpPr>
          <a:xfrm>
            <a:off x="6043287" y="1451330"/>
            <a:ext cx="1338043" cy="1338043"/>
            <a:chOff x="0" y="0"/>
            <a:chExt cx="812800" cy="812800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46CB5"/>
              </a:solidFill>
              <a:prstDash val="solid"/>
              <a:miter/>
            </a:ln>
          </p:spPr>
        </p:sp>
        <p:sp>
          <p:nvSpPr>
            <p:cNvPr id="19" name="TextBox 19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sp>
        <p:nvSpPr>
          <p:cNvPr id="20" name="Freeform 20"/>
          <p:cNvSpPr/>
          <p:nvPr/>
        </p:nvSpPr>
        <p:spPr>
          <a:xfrm>
            <a:off x="6201424" y="1694020"/>
            <a:ext cx="903923" cy="872696"/>
          </a:xfrm>
          <a:custGeom>
            <a:avLst/>
            <a:gdLst/>
            <a:ahLst/>
            <a:cxnLst/>
            <a:rect l="l" t="t" r="r" b="b"/>
            <a:pathLst>
              <a:path w="903923" h="872696">
                <a:moveTo>
                  <a:pt x="0" y="0"/>
                </a:moveTo>
                <a:lnTo>
                  <a:pt x="903923" y="0"/>
                </a:lnTo>
                <a:lnTo>
                  <a:pt x="903923" y="872696"/>
                </a:lnTo>
                <a:lnTo>
                  <a:pt x="0" y="872696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21" name="Group 21"/>
          <p:cNvGrpSpPr/>
          <p:nvPr/>
        </p:nvGrpSpPr>
        <p:grpSpPr>
          <a:xfrm>
            <a:off x="3161133" y="1451330"/>
            <a:ext cx="1338043" cy="1338043"/>
            <a:chOff x="0" y="0"/>
            <a:chExt cx="812800" cy="812800"/>
          </a:xfrm>
        </p:grpSpPr>
        <p:sp>
          <p:nvSpPr>
            <p:cNvPr id="22" name="Freeform 2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46CB5"/>
              </a:solidFill>
              <a:prstDash val="solid"/>
              <a:miter/>
            </a:ln>
          </p:spPr>
        </p:sp>
        <p:sp>
          <p:nvSpPr>
            <p:cNvPr id="23" name="TextBox 23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sp>
        <p:nvSpPr>
          <p:cNvPr id="24" name="Freeform 24"/>
          <p:cNvSpPr/>
          <p:nvPr/>
        </p:nvSpPr>
        <p:spPr>
          <a:xfrm>
            <a:off x="4813951" y="1553182"/>
            <a:ext cx="914560" cy="1134338"/>
          </a:xfrm>
          <a:custGeom>
            <a:avLst/>
            <a:gdLst/>
            <a:ahLst/>
            <a:cxnLst/>
            <a:rect l="l" t="t" r="r" b="b"/>
            <a:pathLst>
              <a:path w="914560" h="1134338">
                <a:moveTo>
                  <a:pt x="0" y="0"/>
                </a:moveTo>
                <a:lnTo>
                  <a:pt x="914561" y="0"/>
                </a:lnTo>
                <a:lnTo>
                  <a:pt x="914561" y="1134339"/>
                </a:lnTo>
                <a:lnTo>
                  <a:pt x="0" y="1134339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grpSp>
        <p:nvGrpSpPr>
          <p:cNvPr id="25" name="Group 25"/>
          <p:cNvGrpSpPr/>
          <p:nvPr/>
        </p:nvGrpSpPr>
        <p:grpSpPr>
          <a:xfrm>
            <a:off x="4602210" y="1441313"/>
            <a:ext cx="1338043" cy="1338043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38100" cap="sq">
              <a:solidFill>
                <a:srgbClr val="046CB5"/>
              </a:solidFill>
              <a:prstDash val="solid"/>
              <a:miter/>
            </a:ln>
          </p:spPr>
        </p:sp>
        <p:sp>
          <p:nvSpPr>
            <p:cNvPr id="27" name="TextBox 27"/>
            <p:cNvSpPr txBox="1"/>
            <p:nvPr/>
          </p:nvSpPr>
          <p:spPr>
            <a:xfrm>
              <a:off x="76200" y="104775"/>
              <a:ext cx="660400" cy="6318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grpSp>
        <p:nvGrpSpPr>
          <p:cNvPr id="28" name="Group 28"/>
          <p:cNvGrpSpPr/>
          <p:nvPr/>
        </p:nvGrpSpPr>
        <p:grpSpPr>
          <a:xfrm>
            <a:off x="6209494" y="3669381"/>
            <a:ext cx="915974" cy="915974"/>
            <a:chOff x="0" y="0"/>
            <a:chExt cx="1221298" cy="1221298"/>
          </a:xfrm>
        </p:grpSpPr>
        <p:sp>
          <p:nvSpPr>
            <p:cNvPr id="29" name="Freeform 29"/>
            <p:cNvSpPr/>
            <p:nvPr/>
          </p:nvSpPr>
          <p:spPr>
            <a:xfrm>
              <a:off x="112211" y="228979"/>
              <a:ext cx="923666" cy="923666"/>
            </a:xfrm>
            <a:custGeom>
              <a:avLst/>
              <a:gdLst/>
              <a:ahLst/>
              <a:cxnLst/>
              <a:rect l="l" t="t" r="r" b="b"/>
              <a:pathLst>
                <a:path w="923666" h="923666">
                  <a:moveTo>
                    <a:pt x="0" y="0"/>
                  </a:moveTo>
                  <a:lnTo>
                    <a:pt x="923666" y="0"/>
                  </a:lnTo>
                  <a:lnTo>
                    <a:pt x="923666" y="923667"/>
                  </a:lnTo>
                  <a:lnTo>
                    <a:pt x="0" y="92366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  <p:sp>
          <p:nvSpPr>
            <p:cNvPr id="30" name="Freeform 30"/>
            <p:cNvSpPr/>
            <p:nvPr/>
          </p:nvSpPr>
          <p:spPr>
            <a:xfrm rot="-1453269">
              <a:off x="148816" y="148816"/>
              <a:ext cx="923666" cy="923666"/>
            </a:xfrm>
            <a:custGeom>
              <a:avLst/>
              <a:gdLst/>
              <a:ahLst/>
              <a:cxnLst/>
              <a:rect l="l" t="t" r="r" b="b"/>
              <a:pathLst>
                <a:path w="923666" h="923666">
                  <a:moveTo>
                    <a:pt x="0" y="0"/>
                  </a:moveTo>
                  <a:lnTo>
                    <a:pt x="923666" y="0"/>
                  </a:lnTo>
                  <a:lnTo>
                    <a:pt x="923666" y="923666"/>
                  </a:lnTo>
                  <a:lnTo>
                    <a:pt x="0" y="923666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12">
                <a:extLst>
                  <a:ext uri="{96DAC541-7B7A-43D3-8B79-37D633B846F1}">
                    <asvg:svgBlip xmlns:asvg="http://schemas.microsoft.com/office/drawing/2016/SVG/main" r:embed="rId13"/>
                  </a:ext>
                </a:extLst>
              </a:blip>
              <a:stretch>
                <a:fillRect/>
              </a:stretch>
            </a:blipFill>
          </p:spPr>
        </p:sp>
      </p:grpSp>
      <p:sp>
        <p:nvSpPr>
          <p:cNvPr id="31" name="Freeform 31"/>
          <p:cNvSpPr/>
          <p:nvPr/>
        </p:nvSpPr>
        <p:spPr>
          <a:xfrm>
            <a:off x="4329473" y="3901918"/>
            <a:ext cx="203593" cy="754049"/>
          </a:xfrm>
          <a:custGeom>
            <a:avLst/>
            <a:gdLst/>
            <a:ahLst/>
            <a:cxnLst/>
            <a:rect l="l" t="t" r="r" b="b"/>
            <a:pathLst>
              <a:path w="203593" h="754049">
                <a:moveTo>
                  <a:pt x="0" y="0"/>
                </a:moveTo>
                <a:lnTo>
                  <a:pt x="203593" y="0"/>
                </a:lnTo>
                <a:lnTo>
                  <a:pt x="203593" y="754049"/>
                </a:lnTo>
                <a:lnTo>
                  <a:pt x="0" y="754049"/>
                </a:lnTo>
                <a:lnTo>
                  <a:pt x="0" y="0"/>
                </a:lnTo>
                <a:close/>
              </a:path>
            </a:pathLst>
          </a:custGeom>
          <a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a:blipFill>
        </p:spPr>
      </p:sp>
      <p:sp>
        <p:nvSpPr>
          <p:cNvPr id="32" name="Freeform 32"/>
          <p:cNvSpPr/>
          <p:nvPr/>
        </p:nvSpPr>
        <p:spPr>
          <a:xfrm>
            <a:off x="1886788" y="5985770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3" name="Freeform 33"/>
          <p:cNvSpPr/>
          <p:nvPr/>
        </p:nvSpPr>
        <p:spPr>
          <a:xfrm>
            <a:off x="1886788" y="6245950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4" name="TextBox 34"/>
          <p:cNvSpPr txBox="1"/>
          <p:nvPr/>
        </p:nvSpPr>
        <p:spPr>
          <a:xfrm>
            <a:off x="1868700" y="5082473"/>
            <a:ext cx="6211277" cy="5698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209"/>
              </a:lnSpc>
            </a:pPr>
            <a:r>
              <a:rPr lang="en-US" sz="19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ДОПОЛНИТЕЛЬНЫЕ МАТЕРИАЛЫ </a:t>
            </a:r>
          </a:p>
          <a:p>
            <a:pPr algn="ctr">
              <a:lnSpc>
                <a:spcPts val="2209"/>
              </a:lnSpc>
            </a:pPr>
            <a:r>
              <a:rPr lang="en-US" sz="1955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И ОБОРУДОВАНИЕ</a:t>
            </a:r>
          </a:p>
        </p:txBody>
      </p:sp>
      <p:sp>
        <p:nvSpPr>
          <p:cNvPr id="35" name="Freeform 35"/>
          <p:cNvSpPr/>
          <p:nvPr/>
        </p:nvSpPr>
        <p:spPr>
          <a:xfrm>
            <a:off x="5944235" y="8206893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6" name="Freeform 36"/>
          <p:cNvSpPr/>
          <p:nvPr/>
        </p:nvSpPr>
        <p:spPr>
          <a:xfrm>
            <a:off x="5909351" y="5699933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7" name="Freeform 37"/>
          <p:cNvSpPr/>
          <p:nvPr/>
        </p:nvSpPr>
        <p:spPr>
          <a:xfrm>
            <a:off x="3726564" y="6787182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38" name="TextBox 38"/>
          <p:cNvSpPr txBox="1"/>
          <p:nvPr/>
        </p:nvSpPr>
        <p:spPr>
          <a:xfrm>
            <a:off x="1729742" y="2798898"/>
            <a:ext cx="1400175" cy="21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7"/>
              </a:lnSpc>
              <a:spcBef>
                <a:spcPct val="0"/>
              </a:spcBef>
            </a:pPr>
            <a:r>
              <a:rPr lang="en-US" sz="1248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Вода без этикетки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6075172" y="2976738"/>
            <a:ext cx="1228427" cy="2159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47"/>
              </a:lnSpc>
              <a:spcBef>
                <a:spcPct val="0"/>
              </a:spcBef>
            </a:pPr>
            <a:r>
              <a:rPr lang="en-US" sz="1248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Участники с ОВЗ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975177" y="3210022"/>
            <a:ext cx="5130170" cy="39027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472"/>
              </a:lnSpc>
            </a:pPr>
            <a:r>
              <a:rPr lang="en-US" sz="1600" b="1" i="1">
                <a:solidFill>
                  <a:srgbClr val="0569B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Организатор может попросить оставить еду </a:t>
            </a:r>
          </a:p>
          <a:p>
            <a:pPr marL="0" lvl="0" indent="0" algn="ctr">
              <a:lnSpc>
                <a:spcPts val="1472"/>
              </a:lnSpc>
            </a:pPr>
            <a:r>
              <a:rPr lang="en-US" sz="1600" b="1" i="1">
                <a:solidFill>
                  <a:srgbClr val="0569B2"/>
                </a:solidFill>
                <a:latin typeface="Roboto Bold Italics"/>
                <a:ea typeface="Roboto Bold Italics"/>
                <a:cs typeface="Roboto Bold Italics"/>
                <a:sym typeface="Roboto Bold Italics"/>
              </a:rPr>
              <a:t>в специальном помещении 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2228217" y="3902147"/>
            <a:ext cx="2015145" cy="80885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076"/>
              </a:lnSpc>
            </a:pPr>
            <a:r>
              <a:rPr lang="en-US" sz="3496">
                <a:solidFill>
                  <a:srgbClr val="D10A0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САМОЕ </a:t>
            </a:r>
          </a:p>
          <a:p>
            <a:pPr marL="0" lvl="0" indent="0" algn="just">
              <a:lnSpc>
                <a:spcPts val="3076"/>
              </a:lnSpc>
            </a:pPr>
            <a:r>
              <a:rPr lang="en-US" sz="3496">
                <a:solidFill>
                  <a:srgbClr val="D10A0A"/>
                </a:solidFill>
                <a:latin typeface="Open Sans Extra Bold"/>
                <a:ea typeface="Open Sans Extra Bold"/>
                <a:cs typeface="Open Sans Extra Bold"/>
                <a:sym typeface="Open Sans Extra Bold"/>
              </a:rPr>
              <a:t>ВАЖНОЕ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1886788" y="5691595"/>
            <a:ext cx="158115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МАТЕМАТИКА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61651" y="9867544"/>
            <a:ext cx="120416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БИОЛОГИЯ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1886788" y="7073862"/>
            <a:ext cx="1325612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ГЕОГРАФИЯ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779696" y="5950588"/>
            <a:ext cx="2536259" cy="14579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860" lvl="1" indent="-123930" algn="l">
              <a:lnSpc>
                <a:spcPts val="1331"/>
              </a:lnSpc>
              <a:spcBef>
                <a:spcPct val="0"/>
              </a:spcBef>
              <a:buFont typeface="Arial"/>
              <a:buChar char="•"/>
            </a:pPr>
            <a:r>
              <a:rPr lang="en-US" sz="1148" i="1" u="none" strike="noStrik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Непрограммируемый калькулятор</a:t>
            </a:r>
          </a:p>
          <a:p>
            <a:pPr marL="247860" lvl="1" indent="-123930" algn="l">
              <a:lnSpc>
                <a:spcPts val="1331"/>
              </a:lnSpc>
              <a:spcBef>
                <a:spcPct val="0"/>
              </a:spcBef>
              <a:buFont typeface="Arial"/>
              <a:buChar char="•"/>
            </a:pPr>
            <a:r>
              <a:rPr lang="en-US" sz="1148" i="1" u="none" strike="noStrik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Периодическая система химических элементов </a:t>
            </a:r>
          </a:p>
          <a:p>
            <a:pPr algn="l">
              <a:lnSpc>
                <a:spcPts val="1331"/>
              </a:lnSpc>
              <a:spcBef>
                <a:spcPct val="0"/>
              </a:spcBef>
            </a:pPr>
            <a:r>
              <a:rPr lang="en-US" sz="1148" i="1" u="none" strike="noStrik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      Д.И. Менделеева;</a:t>
            </a:r>
          </a:p>
          <a:p>
            <a:pPr marL="247860" lvl="1" indent="-123930" algn="l">
              <a:lnSpc>
                <a:spcPts val="1331"/>
              </a:lnSpc>
              <a:spcBef>
                <a:spcPct val="0"/>
              </a:spcBef>
              <a:buFont typeface="Arial"/>
              <a:buChar char="•"/>
            </a:pPr>
            <a:r>
              <a:rPr lang="en-US" sz="1148" i="1" u="none" strike="noStrik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таблица растворимости солей, кислот и оснований в воде;</a:t>
            </a:r>
          </a:p>
          <a:p>
            <a:pPr marL="247860" lvl="1" indent="-123930" algn="l">
              <a:lnSpc>
                <a:spcPts val="1331"/>
              </a:lnSpc>
              <a:spcBef>
                <a:spcPct val="0"/>
              </a:spcBef>
              <a:buFont typeface="Arial"/>
              <a:buChar char="•"/>
            </a:pPr>
            <a:r>
              <a:rPr lang="en-US" sz="1148" i="1" u="none" strike="noStrike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электрохимический ряд напряжений металлов.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778062" y="8438498"/>
            <a:ext cx="2713217" cy="8633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391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Линейка</a:t>
            </a:r>
          </a:p>
          <a:p>
            <a:pPr marL="259080" lvl="1" indent="-129540" algn="l">
              <a:lnSpc>
                <a:spcPts val="1391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Непрограммируемый калькулятор с возможностью вычисления тригонометрических функций (cos, sin, tg)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786179" y="7715024"/>
            <a:ext cx="2736303" cy="34340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47860" lvl="1" indent="-123930" algn="l">
              <a:lnSpc>
                <a:spcPts val="1331"/>
              </a:lnSpc>
              <a:buFont typeface="Arial"/>
              <a:buChar char="•"/>
            </a:pPr>
            <a:r>
              <a:rPr lang="en-US" sz="1148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Компьютерная техника без доступа к интернету  с установленным ПО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3969428" y="6794633"/>
            <a:ext cx="72009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ч.30 м. 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786179" y="10231399"/>
            <a:ext cx="270510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 algn="ctr">
              <a:lnSpc>
                <a:spcPts val="1680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Непрограммируемый калькулятор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813803" y="7390092"/>
            <a:ext cx="2758197" cy="417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259083" lvl="1" indent="-129542" algn="l">
              <a:lnSpc>
                <a:spcPts val="1680"/>
              </a:lnSpc>
              <a:buFont typeface="Arial"/>
              <a:buChar char="•"/>
            </a:pPr>
            <a:r>
              <a:rPr lang="en-US" sz="1200" i="1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Линейка</a:t>
            </a:r>
            <a:endParaRPr lang="en-US" sz="1200" i="1" dirty="0">
              <a:solidFill>
                <a:srgbClr val="000000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  <a:p>
            <a:pPr marL="259083" lvl="1" indent="-129542" algn="ctr">
              <a:lnSpc>
                <a:spcPts val="1680"/>
              </a:lnSpc>
              <a:buFont typeface="Arial"/>
              <a:buChar char="•"/>
            </a:pPr>
            <a:r>
              <a:rPr lang="en-US" sz="1200" i="1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Непрограммируемый</a:t>
            </a:r>
            <a:r>
              <a:rPr lang="en-US" sz="1200" i="1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200" i="1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калькулятор</a:t>
            </a:r>
            <a:endParaRPr lang="en-US" sz="1200" i="1" dirty="0">
              <a:solidFill>
                <a:srgbClr val="000000"/>
              </a:solidFill>
              <a:latin typeface="Roboto Italics"/>
              <a:ea typeface="Roboto Italics"/>
              <a:cs typeface="Roboto Italics"/>
              <a:sym typeface="Roboto Italics"/>
            </a:endParaRPr>
          </a:p>
        </p:txBody>
      </p:sp>
      <p:sp>
        <p:nvSpPr>
          <p:cNvPr id="51" name="Freeform 51"/>
          <p:cNvSpPr/>
          <p:nvPr/>
        </p:nvSpPr>
        <p:spPr>
          <a:xfrm>
            <a:off x="70212" y="2072705"/>
            <a:ext cx="1958521" cy="7656591"/>
          </a:xfrm>
          <a:custGeom>
            <a:avLst/>
            <a:gdLst/>
            <a:ahLst/>
            <a:cxnLst/>
            <a:rect l="l" t="t" r="r" b="b"/>
            <a:pathLst>
              <a:path w="1958521" h="7656591">
                <a:moveTo>
                  <a:pt x="0" y="0"/>
                </a:moveTo>
                <a:lnTo>
                  <a:pt x="1958521" y="0"/>
                </a:lnTo>
                <a:lnTo>
                  <a:pt x="1958521" y="7656591"/>
                </a:lnTo>
                <a:lnTo>
                  <a:pt x="0" y="7656591"/>
                </a:lnTo>
                <a:lnTo>
                  <a:pt x="0" y="0"/>
                </a:lnTo>
                <a:close/>
              </a:path>
            </a:pathLst>
          </a:custGeom>
          <a:blipFill>
            <a:blip r:embed="rId18"/>
            <a:stretch>
              <a:fillRect l="-577" r="-577"/>
            </a:stretch>
          </a:blipFill>
        </p:spPr>
      </p:sp>
      <p:sp>
        <p:nvSpPr>
          <p:cNvPr id="52" name="AutoShape 52"/>
          <p:cNvSpPr/>
          <p:nvPr/>
        </p:nvSpPr>
        <p:spPr>
          <a:xfrm flipV="1">
            <a:off x="4826319" y="5652308"/>
            <a:ext cx="12621" cy="5039692"/>
          </a:xfrm>
          <a:prstGeom prst="line">
            <a:avLst/>
          </a:prstGeom>
          <a:ln w="38100" cap="flat">
            <a:solidFill>
              <a:srgbClr val="000000"/>
            </a:solidFill>
            <a:prstDash val="sysDot"/>
            <a:headEnd type="none" w="sm" len="sm"/>
            <a:tailEnd type="none" w="sm" len="sm"/>
          </a:ln>
        </p:spPr>
      </p:sp>
      <p:sp>
        <p:nvSpPr>
          <p:cNvPr id="53" name="Freeform 53"/>
          <p:cNvSpPr/>
          <p:nvPr/>
        </p:nvSpPr>
        <p:spPr>
          <a:xfrm>
            <a:off x="3269429" y="7140150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4" name="Freeform 54"/>
          <p:cNvSpPr/>
          <p:nvPr/>
        </p:nvSpPr>
        <p:spPr>
          <a:xfrm>
            <a:off x="6486744" y="7475223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5" name="Freeform 55"/>
          <p:cNvSpPr/>
          <p:nvPr/>
        </p:nvSpPr>
        <p:spPr>
          <a:xfrm>
            <a:off x="6246050" y="9947146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2" y="0"/>
                </a:lnTo>
                <a:lnTo>
                  <a:pt x="207182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6" name="TextBox 56"/>
          <p:cNvSpPr txBox="1"/>
          <p:nvPr/>
        </p:nvSpPr>
        <p:spPr>
          <a:xfrm>
            <a:off x="1785809" y="8939922"/>
            <a:ext cx="2599031" cy="5204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0" lvl="1" indent="-129540" algn="just">
              <a:lnSpc>
                <a:spcPts val="1391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Компьютерная техника</a:t>
            </a:r>
          </a:p>
          <a:p>
            <a:pPr marL="259080" lvl="1" indent="-129540" algn="just">
              <a:lnSpc>
                <a:spcPts val="1391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Аудиогарнитура</a:t>
            </a:r>
          </a:p>
          <a:p>
            <a:pPr marL="259080" lvl="1" indent="-129540" algn="just">
              <a:lnSpc>
                <a:spcPts val="1391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Средства воспроизведения</a:t>
            </a:r>
          </a:p>
        </p:txBody>
      </p:sp>
      <p:sp>
        <p:nvSpPr>
          <p:cNvPr id="57" name="Freeform 57"/>
          <p:cNvSpPr/>
          <p:nvPr/>
        </p:nvSpPr>
        <p:spPr>
          <a:xfrm>
            <a:off x="1868700" y="8137424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8" name="Freeform 58"/>
          <p:cNvSpPr/>
          <p:nvPr/>
        </p:nvSpPr>
        <p:spPr>
          <a:xfrm>
            <a:off x="1868700" y="8415142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59" name="Freeform 59"/>
          <p:cNvSpPr/>
          <p:nvPr/>
        </p:nvSpPr>
        <p:spPr>
          <a:xfrm>
            <a:off x="2851560" y="10084351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0" name="Freeform 60"/>
          <p:cNvSpPr/>
          <p:nvPr/>
        </p:nvSpPr>
        <p:spPr>
          <a:xfrm>
            <a:off x="2941465" y="9582458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61" name="Freeform 61"/>
          <p:cNvSpPr/>
          <p:nvPr/>
        </p:nvSpPr>
        <p:spPr>
          <a:xfrm>
            <a:off x="4988568" y="3651034"/>
            <a:ext cx="672388" cy="977183"/>
          </a:xfrm>
          <a:custGeom>
            <a:avLst/>
            <a:gdLst/>
            <a:ahLst/>
            <a:cxnLst/>
            <a:rect l="l" t="t" r="r" b="b"/>
            <a:pathLst>
              <a:path w="672388" h="977183">
                <a:moveTo>
                  <a:pt x="0" y="0"/>
                </a:moveTo>
                <a:lnTo>
                  <a:pt x="672388" y="0"/>
                </a:lnTo>
                <a:lnTo>
                  <a:pt x="672388" y="977183"/>
                </a:lnTo>
                <a:lnTo>
                  <a:pt x="0" y="977183"/>
                </a:lnTo>
                <a:lnTo>
                  <a:pt x="0" y="0"/>
                </a:lnTo>
                <a:close/>
              </a:path>
            </a:pathLst>
          </a:custGeom>
          <a:blipFill>
            <a:blip r:embed="rId19"/>
            <a:stretch>
              <a:fillRect l="-23015" r="-22315"/>
            </a:stretch>
          </a:blipFill>
        </p:spPr>
      </p:sp>
      <p:sp>
        <p:nvSpPr>
          <p:cNvPr id="62" name="TextBox 62"/>
          <p:cNvSpPr txBox="1"/>
          <p:nvPr/>
        </p:nvSpPr>
        <p:spPr>
          <a:xfrm>
            <a:off x="95103" y="925014"/>
            <a:ext cx="7395618" cy="3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31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ЧТО МОЖНО БРАТЬ НА ЭКЗАМЕН</a:t>
            </a:r>
          </a:p>
        </p:txBody>
      </p:sp>
      <p:sp>
        <p:nvSpPr>
          <p:cNvPr id="63" name="TextBox 63"/>
          <p:cNvSpPr txBox="1"/>
          <p:nvPr/>
        </p:nvSpPr>
        <p:spPr>
          <a:xfrm>
            <a:off x="3430551" y="2789373"/>
            <a:ext cx="865129" cy="20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47"/>
              </a:lnSpc>
              <a:spcBef>
                <a:spcPct val="0"/>
              </a:spcBef>
            </a:pPr>
            <a:r>
              <a:rPr lang="en-US" sz="124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Лекарства</a:t>
            </a:r>
            <a:endParaRPr lang="en-US" sz="1248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4" name="TextBox 64"/>
          <p:cNvSpPr txBox="1"/>
          <p:nvPr/>
        </p:nvSpPr>
        <p:spPr>
          <a:xfrm>
            <a:off x="4474350" y="2827473"/>
            <a:ext cx="1435001" cy="3253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60"/>
              </a:lnSpc>
            </a:pPr>
            <a:r>
              <a:rPr lang="en-US" sz="1248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Еда</a:t>
            </a:r>
            <a:r>
              <a:rPr lang="en-US" sz="124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в </a:t>
            </a:r>
            <a:r>
              <a:rPr lang="en-US" sz="1248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прозрачном</a:t>
            </a:r>
            <a:endParaRPr lang="en-US" sz="1248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  <a:p>
            <a:pPr marL="0" lvl="0" indent="0" algn="ctr">
              <a:lnSpc>
                <a:spcPts val="1260"/>
              </a:lnSpc>
            </a:pPr>
            <a:r>
              <a:rPr lang="en-US" sz="1248" b="1" dirty="0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 </a:t>
            </a:r>
            <a:r>
              <a:rPr lang="en-US" sz="1248" b="1" dirty="0" err="1">
                <a:solidFill>
                  <a:srgbClr val="000000"/>
                </a:solidFill>
                <a:latin typeface="Arimo Bold"/>
                <a:ea typeface="Arimo Bold"/>
                <a:cs typeface="Arimo Bold"/>
                <a:sym typeface="Arimo Bold"/>
              </a:rPr>
              <a:t>пакете</a:t>
            </a:r>
            <a:endParaRPr lang="en-US" sz="1248" b="1" dirty="0">
              <a:solidFill>
                <a:srgbClr val="000000"/>
              </a:solidFill>
              <a:latin typeface="Arimo Bold"/>
              <a:ea typeface="Arimo Bold"/>
              <a:cs typeface="Arimo Bold"/>
              <a:sym typeface="Arimo Bold"/>
            </a:endParaRPr>
          </a:p>
        </p:txBody>
      </p:sp>
      <p:sp>
        <p:nvSpPr>
          <p:cNvPr id="65" name="TextBox 65"/>
          <p:cNvSpPr txBox="1"/>
          <p:nvPr/>
        </p:nvSpPr>
        <p:spPr>
          <a:xfrm>
            <a:off x="6005896" y="2769470"/>
            <a:ext cx="1480209" cy="2035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747"/>
              </a:lnSpc>
              <a:spcBef>
                <a:spcPct val="0"/>
              </a:spcBef>
            </a:pPr>
            <a:r>
              <a:rPr lang="en-US" sz="124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Технические</a:t>
            </a:r>
            <a:r>
              <a:rPr lang="en-US" sz="1248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248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ср-ва</a:t>
            </a:r>
            <a:endParaRPr lang="en-US" sz="1248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66" name="TextBox 66"/>
          <p:cNvSpPr txBox="1"/>
          <p:nvPr/>
        </p:nvSpPr>
        <p:spPr>
          <a:xfrm>
            <a:off x="4961107" y="4618692"/>
            <a:ext cx="705743" cy="2501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960"/>
              </a:lnSpc>
              <a:spcBef>
                <a:spcPct val="0"/>
              </a:spcBef>
            </a:pPr>
            <a:r>
              <a:rPr lang="en-US" sz="14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Паспорт</a:t>
            </a:r>
          </a:p>
        </p:txBody>
      </p:sp>
      <p:sp>
        <p:nvSpPr>
          <p:cNvPr id="67" name="TextBox 67"/>
          <p:cNvSpPr txBox="1"/>
          <p:nvPr/>
        </p:nvSpPr>
        <p:spPr>
          <a:xfrm>
            <a:off x="5940253" y="4668961"/>
            <a:ext cx="1463129" cy="3277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274"/>
              </a:lnSpc>
            </a:pPr>
            <a:r>
              <a:rPr lang="en-US" sz="14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Гелевые черные </a:t>
            </a:r>
          </a:p>
          <a:p>
            <a:pPr marL="0" lvl="0" indent="0" algn="ctr">
              <a:lnSpc>
                <a:spcPts val="1274"/>
              </a:lnSpc>
            </a:pPr>
            <a:r>
              <a:rPr lang="en-US" sz="14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ручки</a:t>
            </a:r>
          </a:p>
        </p:txBody>
      </p:sp>
      <p:sp>
        <p:nvSpPr>
          <p:cNvPr id="68" name="TextBox 68"/>
          <p:cNvSpPr txBox="1"/>
          <p:nvPr/>
        </p:nvSpPr>
        <p:spPr>
          <a:xfrm>
            <a:off x="2113553" y="6237988"/>
            <a:ext cx="179070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ч.55 м.(профильная) </a:t>
            </a:r>
          </a:p>
        </p:txBody>
      </p:sp>
      <p:sp>
        <p:nvSpPr>
          <p:cNvPr id="69" name="TextBox 69"/>
          <p:cNvSpPr txBox="1"/>
          <p:nvPr/>
        </p:nvSpPr>
        <p:spPr>
          <a:xfrm>
            <a:off x="2113553" y="5975207"/>
            <a:ext cx="1323499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часа (базовая) </a:t>
            </a:r>
          </a:p>
        </p:txBody>
      </p:sp>
      <p:sp>
        <p:nvSpPr>
          <p:cNvPr id="70" name="TextBox 70"/>
          <p:cNvSpPr txBox="1"/>
          <p:nvPr/>
        </p:nvSpPr>
        <p:spPr>
          <a:xfrm>
            <a:off x="4952325" y="8140218"/>
            <a:ext cx="987928" cy="298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ФИЗИКА</a:t>
            </a:r>
          </a:p>
        </p:txBody>
      </p:sp>
      <p:sp>
        <p:nvSpPr>
          <p:cNvPr id="71" name="TextBox 71"/>
          <p:cNvSpPr txBox="1"/>
          <p:nvPr/>
        </p:nvSpPr>
        <p:spPr>
          <a:xfrm>
            <a:off x="4988568" y="5633258"/>
            <a:ext cx="80203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ХИМИЯ</a:t>
            </a:r>
          </a:p>
        </p:txBody>
      </p:sp>
      <p:sp>
        <p:nvSpPr>
          <p:cNvPr id="72" name="TextBox 72"/>
          <p:cNvSpPr txBox="1"/>
          <p:nvPr/>
        </p:nvSpPr>
        <p:spPr>
          <a:xfrm>
            <a:off x="4974338" y="7448324"/>
            <a:ext cx="1512406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ИНФОРМАТИКА</a:t>
            </a:r>
          </a:p>
        </p:txBody>
      </p:sp>
      <p:sp>
        <p:nvSpPr>
          <p:cNvPr id="73" name="TextBox 73"/>
          <p:cNvSpPr txBox="1"/>
          <p:nvPr/>
        </p:nvSpPr>
        <p:spPr>
          <a:xfrm>
            <a:off x="1886787" y="6738582"/>
            <a:ext cx="1804093" cy="298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РУССКИЙ ЯЗЫК</a:t>
            </a:r>
          </a:p>
        </p:txBody>
      </p:sp>
      <p:sp>
        <p:nvSpPr>
          <p:cNvPr id="74" name="TextBox 74"/>
          <p:cNvSpPr txBox="1"/>
          <p:nvPr/>
        </p:nvSpPr>
        <p:spPr>
          <a:xfrm>
            <a:off x="3554961" y="7140150"/>
            <a:ext cx="57610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часа</a:t>
            </a:r>
            <a:endParaRPr lang="en-US" sz="13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75" name="TextBox 75"/>
          <p:cNvSpPr txBox="1"/>
          <p:nvPr/>
        </p:nvSpPr>
        <p:spPr>
          <a:xfrm>
            <a:off x="4986646" y="9339323"/>
            <a:ext cx="1376240" cy="26289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240"/>
              </a:lnSpc>
              <a:spcBef>
                <a:spcPct val="0"/>
              </a:spcBef>
            </a:pPr>
            <a:r>
              <a:rPr lang="en-US" sz="16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ЛИТЕРАТУРА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776947" y="9670158"/>
            <a:ext cx="2516384" cy="17754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 algn="l">
              <a:lnSpc>
                <a:spcPts val="1392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Орфографический словарь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6362886" y="10000431"/>
            <a:ext cx="999064" cy="16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1"/>
              </a:lnSpc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3 ч. 55 м.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1868700" y="7783094"/>
            <a:ext cx="1279946" cy="29815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 dirty="0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ИН. ЯЗЫКИ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2093440" y="8144875"/>
            <a:ext cx="2598175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ч.10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минут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письменная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часть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3606199" y="8701618"/>
            <a:ext cx="1179979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 + 14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минут</a:t>
            </a:r>
            <a:endParaRPr lang="en-US" sz="13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81" name="TextBox 81"/>
          <p:cNvSpPr txBox="1"/>
          <p:nvPr/>
        </p:nvSpPr>
        <p:spPr>
          <a:xfrm>
            <a:off x="2093439" y="8435704"/>
            <a:ext cx="1914593" cy="2148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1820"/>
              </a:lnSpc>
              <a:spcBef>
                <a:spcPct val="0"/>
              </a:spcBef>
            </a:pP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17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минут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(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устная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3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часть</a:t>
            </a:r>
            <a:r>
              <a:rPr lang="en-US" sz="13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)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828736" y="9507993"/>
            <a:ext cx="1052810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ИСТОРИЯ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642824" y="10021305"/>
            <a:ext cx="2164318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 u="none" strike="noStrike">
                <a:solidFill>
                  <a:srgbClr val="D10A0A"/>
                </a:solidFill>
                <a:latin typeface="Roboto Bold"/>
                <a:ea typeface="Roboto Bold"/>
                <a:cs typeface="Roboto Bold"/>
                <a:sym typeface="Roboto Bold"/>
              </a:rPr>
              <a:t>ОБЩЕСТВОЗНАНИЕ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641396" y="10339984"/>
            <a:ext cx="3601966" cy="3196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226"/>
              </a:lnSpc>
              <a:spcBef>
                <a:spcPct val="0"/>
              </a:spcBef>
            </a:pPr>
            <a:r>
              <a:rPr lang="en-US" sz="1057" i="1" u="none" strike="noStrike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Дополнительные</a:t>
            </a:r>
            <a:r>
              <a:rPr lang="en-US" sz="1057" i="1" u="none" strike="noStrike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057" i="1" u="none" strike="noStrike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материалы</a:t>
            </a:r>
            <a:r>
              <a:rPr lang="en-US" sz="1057" i="1" u="none" strike="noStrike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и </a:t>
            </a:r>
            <a:r>
              <a:rPr lang="en-US" sz="1057" i="1" u="none" strike="noStrike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оборудование</a:t>
            </a:r>
            <a:r>
              <a:rPr lang="en-US" sz="1057" i="1" u="none" strike="noStrike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</a:p>
          <a:p>
            <a:pPr marL="0" lvl="0" indent="0" algn="just">
              <a:lnSpc>
                <a:spcPts val="1226"/>
              </a:lnSpc>
              <a:spcBef>
                <a:spcPct val="0"/>
              </a:spcBef>
            </a:pPr>
            <a:r>
              <a:rPr lang="en-US" sz="1057" i="1" u="none" strike="noStrike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</a:t>
            </a:r>
            <a:r>
              <a:rPr lang="en-US" sz="1057" i="1" u="none" strike="noStrike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 </a:t>
            </a:r>
            <a:r>
              <a:rPr lang="en-US" sz="1057" i="1" u="none" strike="noStrike" dirty="0" err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используются</a:t>
            </a:r>
            <a:r>
              <a:rPr lang="en-US" sz="1057" i="1" u="none" strike="noStrike" dirty="0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. 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3182535" y="9589908"/>
            <a:ext cx="72009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ч.30 м. 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3128252" y="10084351"/>
            <a:ext cx="72009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ч.30 м. 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6194111" y="5707383"/>
            <a:ext cx="720090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ч.30 м. 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6727954" y="7464661"/>
            <a:ext cx="720328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ч.55 м. 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6189516" y="8206893"/>
            <a:ext cx="720328" cy="2241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820"/>
              </a:lnSpc>
              <a:spcBef>
                <a:spcPct val="0"/>
              </a:spcBef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 ч.55 м. 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1813803" y="6534705"/>
            <a:ext cx="863560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9083" lvl="1" indent="-129542" algn="ctr">
              <a:lnSpc>
                <a:spcPts val="1680"/>
              </a:lnSpc>
              <a:buFont typeface="Arial"/>
              <a:buChar char="•"/>
            </a:pPr>
            <a:r>
              <a:rPr lang="en-US" sz="1200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Линейка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1868700" y="8659859"/>
            <a:ext cx="1504320" cy="2659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37"/>
              </a:lnSpc>
              <a:spcBef>
                <a:spcPct val="0"/>
              </a:spcBef>
            </a:pPr>
            <a:r>
              <a:rPr lang="en-US" sz="1526" b="1">
                <a:solidFill>
                  <a:srgbClr val="000080"/>
                </a:solidFill>
                <a:latin typeface="Roboto Bold"/>
                <a:ea typeface="Roboto Bold"/>
                <a:cs typeface="Roboto Bold"/>
                <a:sym typeface="Roboto Bold"/>
              </a:rPr>
              <a:t>Китайский язык</a:t>
            </a:r>
          </a:p>
        </p:txBody>
      </p:sp>
      <p:sp>
        <p:nvSpPr>
          <p:cNvPr id="92" name="Freeform 92"/>
          <p:cNvSpPr/>
          <p:nvPr/>
        </p:nvSpPr>
        <p:spPr>
          <a:xfrm>
            <a:off x="3385884" y="8694168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1" y="0"/>
                </a:lnTo>
                <a:lnTo>
                  <a:pt x="207181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3" name="Freeform 93"/>
          <p:cNvSpPr/>
          <p:nvPr/>
        </p:nvSpPr>
        <p:spPr>
          <a:xfrm>
            <a:off x="6341341" y="9390928"/>
            <a:ext cx="207181" cy="231605"/>
          </a:xfrm>
          <a:custGeom>
            <a:avLst/>
            <a:gdLst/>
            <a:ahLst/>
            <a:cxnLst/>
            <a:rect l="l" t="t" r="r" b="b"/>
            <a:pathLst>
              <a:path w="207181" h="231605">
                <a:moveTo>
                  <a:pt x="0" y="0"/>
                </a:moveTo>
                <a:lnTo>
                  <a:pt x="207182" y="0"/>
                </a:lnTo>
                <a:lnTo>
                  <a:pt x="207182" y="231605"/>
                </a:lnTo>
                <a:lnTo>
                  <a:pt x="0" y="231605"/>
                </a:lnTo>
                <a:lnTo>
                  <a:pt x="0" y="0"/>
                </a:lnTo>
                <a:close/>
              </a:path>
            </a:pathLst>
          </a:custGeom>
          <a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a:blipFill>
        </p:spPr>
      </p:sp>
      <p:sp>
        <p:nvSpPr>
          <p:cNvPr id="94" name="TextBox 94"/>
          <p:cNvSpPr txBox="1"/>
          <p:nvPr/>
        </p:nvSpPr>
        <p:spPr>
          <a:xfrm>
            <a:off x="6458177" y="9444213"/>
            <a:ext cx="999064" cy="1617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261"/>
              </a:lnSpc>
            </a:pPr>
            <a:r>
              <a:rPr lang="en-US" sz="13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3 ч. 55 м.</a:t>
            </a:r>
          </a:p>
        </p:txBody>
      </p:sp>
      <p:sp>
        <p:nvSpPr>
          <p:cNvPr id="95" name="TextBox 95"/>
          <p:cNvSpPr txBox="1"/>
          <p:nvPr/>
        </p:nvSpPr>
        <p:spPr>
          <a:xfrm>
            <a:off x="1512420" y="9776921"/>
            <a:ext cx="3474226" cy="316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226"/>
              </a:lnSpc>
            </a:pPr>
            <a:r>
              <a:rPr lang="en-US" sz="1057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Дополнительные материалы и оборудование </a:t>
            </a:r>
          </a:p>
          <a:p>
            <a:pPr algn="just">
              <a:lnSpc>
                <a:spcPts val="1226"/>
              </a:lnSpc>
            </a:pPr>
            <a:r>
              <a:rPr lang="en-US" sz="1057" i="1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не используются. 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290963" y="1477192"/>
            <a:ext cx="3135887" cy="2274431"/>
            <a:chOff x="0" y="0"/>
            <a:chExt cx="1123831" cy="815105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1123831" cy="815105"/>
            </a:xfrm>
            <a:custGeom>
              <a:avLst/>
              <a:gdLst/>
              <a:ahLst/>
              <a:cxnLst/>
              <a:rect l="l" t="t" r="r" b="b"/>
              <a:pathLst>
                <a:path w="1123831" h="815105">
                  <a:moveTo>
                    <a:pt x="0" y="0"/>
                  </a:moveTo>
                  <a:lnTo>
                    <a:pt x="1123831" y="0"/>
                  </a:lnTo>
                  <a:lnTo>
                    <a:pt x="1123831" y="815105"/>
                  </a:lnTo>
                  <a:lnTo>
                    <a:pt x="0" y="815105"/>
                  </a:lnTo>
                  <a:close/>
                </a:path>
              </a:pathLst>
            </a:custGeom>
            <a:solidFill>
              <a:srgbClr val="F9C5C9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1123831" cy="8151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690562" y="9317077"/>
            <a:ext cx="2057450" cy="561162"/>
          </a:xfrm>
          <a:custGeom>
            <a:avLst/>
            <a:gdLst/>
            <a:ahLst/>
            <a:cxnLst/>
            <a:rect l="l" t="t" r="r" b="b"/>
            <a:pathLst>
              <a:path w="2057450" h="561162">
                <a:moveTo>
                  <a:pt x="0" y="0"/>
                </a:moveTo>
                <a:lnTo>
                  <a:pt x="2057450" y="0"/>
                </a:lnTo>
                <a:lnTo>
                  <a:pt x="2057450" y="561162"/>
                </a:lnTo>
                <a:lnTo>
                  <a:pt x="0" y="561162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t="-8433" b="-8433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-26704" y="9889797"/>
            <a:ext cx="7966086" cy="802203"/>
            <a:chOff x="0" y="0"/>
            <a:chExt cx="2854865" cy="287491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854865" cy="287491"/>
            </a:xfrm>
            <a:custGeom>
              <a:avLst/>
              <a:gdLst/>
              <a:ahLst/>
              <a:cxnLst/>
              <a:rect l="l" t="t" r="r" b="b"/>
              <a:pathLst>
                <a:path w="2854865" h="287491">
                  <a:moveTo>
                    <a:pt x="0" y="0"/>
                  </a:moveTo>
                  <a:lnTo>
                    <a:pt x="2854865" y="0"/>
                  </a:lnTo>
                  <a:lnTo>
                    <a:pt x="2854865" y="287491"/>
                  </a:lnTo>
                  <a:lnTo>
                    <a:pt x="0" y="287491"/>
                  </a:lnTo>
                  <a:close/>
                </a:path>
              </a:pathLst>
            </a:custGeom>
            <a:solidFill>
              <a:srgbClr val="CAD6EC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0"/>
              <a:ext cx="2854865" cy="28749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grpSp>
        <p:nvGrpSpPr>
          <p:cNvPr id="10" name="Group 10"/>
          <p:cNvGrpSpPr/>
          <p:nvPr/>
        </p:nvGrpSpPr>
        <p:grpSpPr>
          <a:xfrm>
            <a:off x="3903917" y="1492862"/>
            <a:ext cx="3344133" cy="9341438"/>
            <a:chOff x="0" y="0"/>
            <a:chExt cx="1198462" cy="3347761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198462" cy="3347761"/>
            </a:xfrm>
            <a:custGeom>
              <a:avLst/>
              <a:gdLst/>
              <a:ahLst/>
              <a:cxnLst/>
              <a:rect l="l" t="t" r="r" b="b"/>
              <a:pathLst>
                <a:path w="1198462" h="3347761">
                  <a:moveTo>
                    <a:pt x="0" y="0"/>
                  </a:moveTo>
                  <a:lnTo>
                    <a:pt x="1198462" y="0"/>
                  </a:lnTo>
                  <a:lnTo>
                    <a:pt x="1198462" y="3347761"/>
                  </a:lnTo>
                  <a:lnTo>
                    <a:pt x="0" y="3347761"/>
                  </a:lnTo>
                  <a:close/>
                </a:path>
              </a:pathLst>
            </a:custGeom>
            <a:solidFill>
              <a:srgbClr val="CAE3FF"/>
            </a:solidFill>
          </p:spPr>
        </p:sp>
        <p:sp>
          <p:nvSpPr>
            <p:cNvPr id="12" name="TextBox 12"/>
            <p:cNvSpPr txBox="1"/>
            <p:nvPr/>
          </p:nvSpPr>
          <p:spPr>
            <a:xfrm>
              <a:off x="0" y="0"/>
              <a:ext cx="1198462" cy="334776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13" name="Freeform 13"/>
          <p:cNvSpPr/>
          <p:nvPr/>
        </p:nvSpPr>
        <p:spPr>
          <a:xfrm>
            <a:off x="83665" y="124979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60"/>
                </a:lnTo>
                <a:lnTo>
                  <a:pt x="0" y="542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grpSp>
        <p:nvGrpSpPr>
          <p:cNvPr id="14" name="Group 14"/>
          <p:cNvGrpSpPr/>
          <p:nvPr/>
        </p:nvGrpSpPr>
        <p:grpSpPr>
          <a:xfrm>
            <a:off x="290963" y="922346"/>
            <a:ext cx="2582575" cy="475869"/>
            <a:chOff x="0" y="0"/>
            <a:chExt cx="3443434" cy="634492"/>
          </a:xfrm>
        </p:grpSpPr>
        <p:grpSp>
          <p:nvGrpSpPr>
            <p:cNvPr id="15" name="Group 15"/>
            <p:cNvGrpSpPr/>
            <p:nvPr/>
          </p:nvGrpSpPr>
          <p:grpSpPr>
            <a:xfrm>
              <a:off x="0" y="0"/>
              <a:ext cx="3443434" cy="634492"/>
              <a:chOff x="0" y="0"/>
              <a:chExt cx="925537" cy="170541"/>
            </a:xfrm>
          </p:grpSpPr>
          <p:sp>
            <p:nvSpPr>
              <p:cNvPr id="16" name="Freeform 16"/>
              <p:cNvSpPr/>
              <p:nvPr/>
            </p:nvSpPr>
            <p:spPr>
              <a:xfrm>
                <a:off x="0" y="0"/>
                <a:ext cx="925537" cy="170541"/>
              </a:xfrm>
              <a:custGeom>
                <a:avLst/>
                <a:gdLst/>
                <a:ahLst/>
                <a:cxnLst/>
                <a:rect l="l" t="t" r="r" b="b"/>
                <a:pathLst>
                  <a:path w="925537" h="170541">
                    <a:moveTo>
                      <a:pt x="0" y="0"/>
                    </a:moveTo>
                    <a:lnTo>
                      <a:pt x="925537" y="0"/>
                    </a:lnTo>
                    <a:lnTo>
                      <a:pt x="925537" y="170541"/>
                    </a:lnTo>
                    <a:lnTo>
                      <a:pt x="0" y="170541"/>
                    </a:lnTo>
                    <a:close/>
                  </a:path>
                </a:pathLst>
              </a:custGeom>
              <a:solidFill>
                <a:srgbClr val="EA3850"/>
              </a:solidFill>
            </p:spPr>
          </p:sp>
          <p:sp>
            <p:nvSpPr>
              <p:cNvPr id="17" name="TextBox 17"/>
              <p:cNvSpPr txBox="1"/>
              <p:nvPr/>
            </p:nvSpPr>
            <p:spPr>
              <a:xfrm>
                <a:off x="0" y="9525"/>
                <a:ext cx="925537" cy="161016"/>
              </a:xfrm>
              <a:prstGeom prst="rect">
                <a:avLst/>
              </a:prstGeom>
            </p:spPr>
            <p:txBody>
              <a:bodyPr lIns="50800" tIns="50800" rIns="50800" bIns="50800" rtlCol="0" anchor="ctr"/>
              <a:lstStyle/>
              <a:p>
                <a:pPr algn="ctr">
                  <a:lnSpc>
                    <a:spcPts val="2309"/>
                  </a:lnSpc>
                </a:pPr>
                <a:r>
                  <a:rPr lang="en-US" sz="2099" b="1" spc="-62">
                    <a:solidFill>
                      <a:srgbClr val="FFFFFF"/>
                    </a:solidFill>
                    <a:latin typeface="Roboto Bold"/>
                    <a:ea typeface="Roboto Bold"/>
                    <a:cs typeface="Roboto Bold"/>
                    <a:sym typeface="Roboto Bold"/>
                  </a:rPr>
                  <a:t>ОБЯЗАТЕЛЬНЫЕ</a:t>
                </a:r>
              </a:p>
            </p:txBody>
          </p:sp>
        </p:grpSp>
        <p:sp>
          <p:nvSpPr>
            <p:cNvPr id="18" name="TextBox 18"/>
            <p:cNvSpPr txBox="1"/>
            <p:nvPr/>
          </p:nvSpPr>
          <p:spPr>
            <a:xfrm>
              <a:off x="3098056" y="-57150"/>
              <a:ext cx="138430" cy="481330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ctr">
                <a:lnSpc>
                  <a:spcPts val="2939"/>
                </a:lnSpc>
                <a:spcBef>
                  <a:spcPct val="0"/>
                </a:spcBef>
              </a:pPr>
              <a:endParaRPr/>
            </a:p>
          </p:txBody>
        </p:sp>
      </p:grpSp>
      <p:sp>
        <p:nvSpPr>
          <p:cNvPr id="19" name="TextBox 19"/>
          <p:cNvSpPr txBox="1"/>
          <p:nvPr/>
        </p:nvSpPr>
        <p:spPr>
          <a:xfrm>
            <a:off x="934463" y="140230"/>
            <a:ext cx="1295576" cy="6538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4891"/>
              </a:lnSpc>
            </a:pPr>
            <a:r>
              <a:rPr lang="en-US" sz="49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20" name="Group 20"/>
          <p:cNvGrpSpPr/>
          <p:nvPr/>
        </p:nvGrpSpPr>
        <p:grpSpPr>
          <a:xfrm>
            <a:off x="2194039" y="-55708"/>
            <a:ext cx="5426226" cy="848526"/>
            <a:chOff x="0" y="0"/>
            <a:chExt cx="1944637" cy="304093"/>
          </a:xfrm>
        </p:grpSpPr>
        <p:sp>
          <p:nvSpPr>
            <p:cNvPr id="21" name="Freeform 21"/>
            <p:cNvSpPr/>
            <p:nvPr/>
          </p:nvSpPr>
          <p:spPr>
            <a:xfrm>
              <a:off x="0" y="0"/>
              <a:ext cx="1944637" cy="304093"/>
            </a:xfrm>
            <a:custGeom>
              <a:avLst/>
              <a:gdLst/>
              <a:ahLst/>
              <a:cxnLst/>
              <a:rect l="l" t="t" r="r" b="b"/>
              <a:pathLst>
                <a:path w="1944637" h="304093">
                  <a:moveTo>
                    <a:pt x="0" y="0"/>
                  </a:moveTo>
                  <a:lnTo>
                    <a:pt x="1944637" y="0"/>
                  </a:lnTo>
                  <a:lnTo>
                    <a:pt x="1944637" y="304093"/>
                  </a:lnTo>
                  <a:lnTo>
                    <a:pt x="0" y="304093"/>
                  </a:lnTo>
                  <a:close/>
                </a:path>
              </a:pathLst>
            </a:custGeom>
            <a:solidFill>
              <a:srgbClr val="BC1414"/>
            </a:solidFill>
          </p:spPr>
        </p:sp>
        <p:sp>
          <p:nvSpPr>
            <p:cNvPr id="22" name="TextBox 22"/>
            <p:cNvSpPr txBox="1"/>
            <p:nvPr/>
          </p:nvSpPr>
          <p:spPr>
            <a:xfrm>
              <a:off x="0" y="0"/>
              <a:ext cx="1944637" cy="304093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grpSp>
        <p:nvGrpSpPr>
          <p:cNvPr id="23" name="Group 23"/>
          <p:cNvGrpSpPr/>
          <p:nvPr/>
        </p:nvGrpSpPr>
        <p:grpSpPr>
          <a:xfrm>
            <a:off x="4654375" y="902693"/>
            <a:ext cx="2582575" cy="475869"/>
            <a:chOff x="0" y="0"/>
            <a:chExt cx="925537" cy="170541"/>
          </a:xfrm>
        </p:grpSpPr>
        <p:sp>
          <p:nvSpPr>
            <p:cNvPr id="24" name="Freeform 24"/>
            <p:cNvSpPr/>
            <p:nvPr/>
          </p:nvSpPr>
          <p:spPr>
            <a:xfrm>
              <a:off x="0" y="0"/>
              <a:ext cx="925537" cy="170541"/>
            </a:xfrm>
            <a:custGeom>
              <a:avLst/>
              <a:gdLst/>
              <a:ahLst/>
              <a:cxnLst/>
              <a:rect l="l" t="t" r="r" b="b"/>
              <a:pathLst>
                <a:path w="925537" h="170541">
                  <a:moveTo>
                    <a:pt x="0" y="0"/>
                  </a:moveTo>
                  <a:lnTo>
                    <a:pt x="925537" y="0"/>
                  </a:lnTo>
                  <a:lnTo>
                    <a:pt x="925537" y="170541"/>
                  </a:lnTo>
                  <a:lnTo>
                    <a:pt x="0" y="170541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25" name="TextBox 25"/>
            <p:cNvSpPr txBox="1"/>
            <p:nvPr/>
          </p:nvSpPr>
          <p:spPr>
            <a:xfrm>
              <a:off x="0" y="9525"/>
              <a:ext cx="925537" cy="161016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2309"/>
                </a:lnSpc>
              </a:pPr>
              <a:r>
                <a:rPr lang="en-US" sz="2099" b="1" spc="-62">
                  <a:solidFill>
                    <a:srgbClr val="FFFFFF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ПО ВЫБОРУ</a:t>
              </a:r>
            </a:p>
          </p:txBody>
        </p:sp>
      </p:grpSp>
      <p:grpSp>
        <p:nvGrpSpPr>
          <p:cNvPr id="26" name="Group 26"/>
          <p:cNvGrpSpPr/>
          <p:nvPr/>
        </p:nvGrpSpPr>
        <p:grpSpPr>
          <a:xfrm>
            <a:off x="429145" y="1629592"/>
            <a:ext cx="1393882" cy="1277606"/>
            <a:chOff x="0" y="0"/>
            <a:chExt cx="499536" cy="457865"/>
          </a:xfrm>
        </p:grpSpPr>
        <p:sp>
          <p:nvSpPr>
            <p:cNvPr id="27" name="Freeform 27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EA3850"/>
            </a:solidFill>
          </p:spPr>
        </p:sp>
        <p:sp>
          <p:nvSpPr>
            <p:cNvPr id="28" name="TextBox 28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29" name="Freeform 29"/>
          <p:cNvSpPr/>
          <p:nvPr/>
        </p:nvSpPr>
        <p:spPr>
          <a:xfrm>
            <a:off x="505626" y="1709951"/>
            <a:ext cx="1270043" cy="1106092"/>
          </a:xfrm>
          <a:custGeom>
            <a:avLst/>
            <a:gdLst/>
            <a:ahLst/>
            <a:cxnLst/>
            <a:rect l="l" t="t" r="r" b="b"/>
            <a:pathLst>
              <a:path w="1270043" h="1106092">
                <a:moveTo>
                  <a:pt x="0" y="0"/>
                </a:moveTo>
                <a:lnTo>
                  <a:pt x="1270042" y="0"/>
                </a:lnTo>
                <a:lnTo>
                  <a:pt x="1270042" y="1106092"/>
                </a:lnTo>
                <a:lnTo>
                  <a:pt x="0" y="1106092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>
            <a:off x="1917565" y="1629592"/>
            <a:ext cx="1393882" cy="1277606"/>
            <a:chOff x="0" y="0"/>
            <a:chExt cx="499536" cy="457865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EA385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33" name="Freeform 33"/>
          <p:cNvSpPr/>
          <p:nvPr/>
        </p:nvSpPr>
        <p:spPr>
          <a:xfrm>
            <a:off x="2230039" y="1733763"/>
            <a:ext cx="799142" cy="1058467"/>
          </a:xfrm>
          <a:custGeom>
            <a:avLst/>
            <a:gdLst/>
            <a:ahLst/>
            <a:cxnLst/>
            <a:rect l="l" t="t" r="r" b="b"/>
            <a:pathLst>
              <a:path w="799142" h="1058467">
                <a:moveTo>
                  <a:pt x="0" y="0"/>
                </a:moveTo>
                <a:lnTo>
                  <a:pt x="799143" y="0"/>
                </a:lnTo>
                <a:lnTo>
                  <a:pt x="799143" y="1058467"/>
                </a:lnTo>
                <a:lnTo>
                  <a:pt x="0" y="105846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grpSp>
        <p:nvGrpSpPr>
          <p:cNvPr id="34" name="Group 34"/>
          <p:cNvGrpSpPr/>
          <p:nvPr/>
        </p:nvGrpSpPr>
        <p:grpSpPr>
          <a:xfrm>
            <a:off x="4070678" y="1651859"/>
            <a:ext cx="1393882" cy="1277606"/>
            <a:chOff x="0" y="0"/>
            <a:chExt cx="499536" cy="457865"/>
          </a:xfrm>
        </p:grpSpPr>
        <p:sp>
          <p:nvSpPr>
            <p:cNvPr id="35" name="Freeform 35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36" name="TextBox 36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37" name="Freeform 37"/>
          <p:cNvSpPr/>
          <p:nvPr/>
        </p:nvSpPr>
        <p:spPr>
          <a:xfrm>
            <a:off x="4237569" y="1675219"/>
            <a:ext cx="1016388" cy="1180131"/>
          </a:xfrm>
          <a:custGeom>
            <a:avLst/>
            <a:gdLst/>
            <a:ahLst/>
            <a:cxnLst/>
            <a:rect l="l" t="t" r="r" b="b"/>
            <a:pathLst>
              <a:path w="1016388" h="1180131">
                <a:moveTo>
                  <a:pt x="0" y="0"/>
                </a:moveTo>
                <a:lnTo>
                  <a:pt x="1016388" y="0"/>
                </a:lnTo>
                <a:lnTo>
                  <a:pt x="1016388" y="1180131"/>
                </a:lnTo>
                <a:lnTo>
                  <a:pt x="0" y="1180131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grpSp>
        <p:nvGrpSpPr>
          <p:cNvPr id="38" name="Group 38"/>
          <p:cNvGrpSpPr/>
          <p:nvPr/>
        </p:nvGrpSpPr>
        <p:grpSpPr>
          <a:xfrm>
            <a:off x="5687408" y="1651859"/>
            <a:ext cx="1393882" cy="1277606"/>
            <a:chOff x="0" y="0"/>
            <a:chExt cx="499536" cy="457865"/>
          </a:xfrm>
        </p:grpSpPr>
        <p:sp>
          <p:nvSpPr>
            <p:cNvPr id="39" name="Freeform 39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40" name="TextBox 40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41" name="Freeform 41"/>
          <p:cNvSpPr/>
          <p:nvPr/>
        </p:nvSpPr>
        <p:spPr>
          <a:xfrm>
            <a:off x="5981302" y="1708857"/>
            <a:ext cx="818309" cy="1146493"/>
          </a:xfrm>
          <a:custGeom>
            <a:avLst/>
            <a:gdLst/>
            <a:ahLst/>
            <a:cxnLst/>
            <a:rect l="l" t="t" r="r" b="b"/>
            <a:pathLst>
              <a:path w="818309" h="1146493">
                <a:moveTo>
                  <a:pt x="0" y="0"/>
                </a:moveTo>
                <a:lnTo>
                  <a:pt x="818309" y="0"/>
                </a:lnTo>
                <a:lnTo>
                  <a:pt x="818309" y="1146493"/>
                </a:lnTo>
                <a:lnTo>
                  <a:pt x="0" y="1146493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a:blipFill>
        </p:spPr>
      </p:sp>
      <p:grpSp>
        <p:nvGrpSpPr>
          <p:cNvPr id="42" name="Group 42"/>
          <p:cNvGrpSpPr/>
          <p:nvPr/>
        </p:nvGrpSpPr>
        <p:grpSpPr>
          <a:xfrm>
            <a:off x="4070678" y="3295216"/>
            <a:ext cx="1393882" cy="1277606"/>
            <a:chOff x="0" y="0"/>
            <a:chExt cx="499536" cy="457865"/>
          </a:xfrm>
        </p:grpSpPr>
        <p:sp>
          <p:nvSpPr>
            <p:cNvPr id="43" name="Freeform 43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44" name="TextBox 44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45" name="Freeform 45"/>
          <p:cNvSpPr/>
          <p:nvPr/>
        </p:nvSpPr>
        <p:spPr>
          <a:xfrm>
            <a:off x="4267123" y="3352214"/>
            <a:ext cx="912875" cy="1137539"/>
          </a:xfrm>
          <a:custGeom>
            <a:avLst/>
            <a:gdLst/>
            <a:ahLst/>
            <a:cxnLst/>
            <a:rect l="l" t="t" r="r" b="b"/>
            <a:pathLst>
              <a:path w="912875" h="1137539">
                <a:moveTo>
                  <a:pt x="0" y="0"/>
                </a:moveTo>
                <a:lnTo>
                  <a:pt x="912875" y="0"/>
                </a:lnTo>
                <a:lnTo>
                  <a:pt x="912875" y="1137539"/>
                </a:lnTo>
                <a:lnTo>
                  <a:pt x="0" y="1137539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</p:sp>
      <p:grpSp>
        <p:nvGrpSpPr>
          <p:cNvPr id="46" name="Group 46"/>
          <p:cNvGrpSpPr/>
          <p:nvPr/>
        </p:nvGrpSpPr>
        <p:grpSpPr>
          <a:xfrm>
            <a:off x="5687408" y="3295216"/>
            <a:ext cx="1393882" cy="1277606"/>
            <a:chOff x="0" y="0"/>
            <a:chExt cx="499536" cy="457865"/>
          </a:xfrm>
        </p:grpSpPr>
        <p:sp>
          <p:nvSpPr>
            <p:cNvPr id="47" name="Freeform 47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48" name="TextBox 48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49" name="Freeform 49"/>
          <p:cNvSpPr/>
          <p:nvPr/>
        </p:nvSpPr>
        <p:spPr>
          <a:xfrm>
            <a:off x="5919542" y="3396847"/>
            <a:ext cx="918229" cy="1117314"/>
          </a:xfrm>
          <a:custGeom>
            <a:avLst/>
            <a:gdLst/>
            <a:ahLst/>
            <a:cxnLst/>
            <a:rect l="l" t="t" r="r" b="b"/>
            <a:pathLst>
              <a:path w="918229" h="1117314">
                <a:moveTo>
                  <a:pt x="0" y="0"/>
                </a:moveTo>
                <a:lnTo>
                  <a:pt x="918229" y="0"/>
                </a:lnTo>
                <a:lnTo>
                  <a:pt x="918229" y="1117314"/>
                </a:lnTo>
                <a:lnTo>
                  <a:pt x="0" y="1117314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</p:sp>
      <p:grpSp>
        <p:nvGrpSpPr>
          <p:cNvPr id="50" name="Group 50"/>
          <p:cNvGrpSpPr/>
          <p:nvPr/>
        </p:nvGrpSpPr>
        <p:grpSpPr>
          <a:xfrm>
            <a:off x="4070678" y="4942786"/>
            <a:ext cx="1393882" cy="1277606"/>
            <a:chOff x="0" y="0"/>
            <a:chExt cx="499536" cy="457865"/>
          </a:xfrm>
        </p:grpSpPr>
        <p:sp>
          <p:nvSpPr>
            <p:cNvPr id="51" name="Freeform 51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52" name="TextBox 52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grpSp>
        <p:nvGrpSpPr>
          <p:cNvPr id="53" name="Group 53"/>
          <p:cNvGrpSpPr/>
          <p:nvPr/>
        </p:nvGrpSpPr>
        <p:grpSpPr>
          <a:xfrm>
            <a:off x="5687408" y="4942786"/>
            <a:ext cx="1393882" cy="1277606"/>
            <a:chOff x="0" y="0"/>
            <a:chExt cx="499536" cy="457865"/>
          </a:xfrm>
        </p:grpSpPr>
        <p:sp>
          <p:nvSpPr>
            <p:cNvPr id="54" name="Freeform 54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55" name="TextBox 55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56" name="Freeform 56"/>
          <p:cNvSpPr/>
          <p:nvPr/>
        </p:nvSpPr>
        <p:spPr>
          <a:xfrm>
            <a:off x="4296404" y="5034633"/>
            <a:ext cx="942429" cy="1094257"/>
          </a:xfrm>
          <a:custGeom>
            <a:avLst/>
            <a:gdLst/>
            <a:ahLst/>
            <a:cxnLst/>
            <a:rect l="l" t="t" r="r" b="b"/>
            <a:pathLst>
              <a:path w="942429" h="1094257">
                <a:moveTo>
                  <a:pt x="0" y="0"/>
                </a:moveTo>
                <a:lnTo>
                  <a:pt x="942429" y="0"/>
                </a:lnTo>
                <a:lnTo>
                  <a:pt x="942429" y="1094257"/>
                </a:lnTo>
                <a:lnTo>
                  <a:pt x="0" y="1094257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a:blipFill>
        </p:spPr>
      </p:sp>
      <p:sp>
        <p:nvSpPr>
          <p:cNvPr id="57" name="Freeform 57"/>
          <p:cNvSpPr/>
          <p:nvPr/>
        </p:nvSpPr>
        <p:spPr>
          <a:xfrm>
            <a:off x="5817750" y="5142811"/>
            <a:ext cx="1133198" cy="937787"/>
          </a:xfrm>
          <a:custGeom>
            <a:avLst/>
            <a:gdLst/>
            <a:ahLst/>
            <a:cxnLst/>
            <a:rect l="l" t="t" r="r" b="b"/>
            <a:pathLst>
              <a:path w="1133198" h="937787">
                <a:moveTo>
                  <a:pt x="0" y="0"/>
                </a:moveTo>
                <a:lnTo>
                  <a:pt x="1133197" y="0"/>
                </a:lnTo>
                <a:lnTo>
                  <a:pt x="1133197" y="937787"/>
                </a:lnTo>
                <a:lnTo>
                  <a:pt x="0" y="937787"/>
                </a:lnTo>
                <a:lnTo>
                  <a:pt x="0" y="0"/>
                </a:lnTo>
                <a:close/>
              </a:path>
            </a:pathLst>
          </a:custGeom>
          <a:blipFill>
            <a:blip r:embed="rId19">
              <a:extLst>
                <a:ext uri="{96DAC541-7B7A-43D3-8B79-37D633B846F1}">
                  <asvg:svgBlip xmlns:asvg="http://schemas.microsoft.com/office/drawing/2016/SVG/main" r:embed="rId20"/>
                </a:ext>
              </a:extLst>
            </a:blip>
            <a:stretch>
              <a:fillRect/>
            </a:stretch>
          </a:blipFill>
        </p:spPr>
      </p:sp>
      <p:grpSp>
        <p:nvGrpSpPr>
          <p:cNvPr id="58" name="Group 58"/>
          <p:cNvGrpSpPr/>
          <p:nvPr/>
        </p:nvGrpSpPr>
        <p:grpSpPr>
          <a:xfrm>
            <a:off x="4070678" y="6590356"/>
            <a:ext cx="1393882" cy="1277606"/>
            <a:chOff x="0" y="0"/>
            <a:chExt cx="499536" cy="457865"/>
          </a:xfrm>
        </p:grpSpPr>
        <p:sp>
          <p:nvSpPr>
            <p:cNvPr id="59" name="Freeform 59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60" name="TextBox 60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grpSp>
        <p:nvGrpSpPr>
          <p:cNvPr id="61" name="Group 61"/>
          <p:cNvGrpSpPr/>
          <p:nvPr/>
        </p:nvGrpSpPr>
        <p:grpSpPr>
          <a:xfrm>
            <a:off x="5687408" y="6590356"/>
            <a:ext cx="1393882" cy="1277606"/>
            <a:chOff x="0" y="0"/>
            <a:chExt cx="499536" cy="457865"/>
          </a:xfrm>
        </p:grpSpPr>
        <p:sp>
          <p:nvSpPr>
            <p:cNvPr id="62" name="Freeform 62"/>
            <p:cNvSpPr/>
            <p:nvPr/>
          </p:nvSpPr>
          <p:spPr>
            <a:xfrm>
              <a:off x="0" y="0"/>
              <a:ext cx="499536" cy="457865"/>
            </a:xfrm>
            <a:custGeom>
              <a:avLst/>
              <a:gdLst/>
              <a:ahLst/>
              <a:cxnLst/>
              <a:rect l="l" t="t" r="r" b="b"/>
              <a:pathLst>
                <a:path w="499536" h="457865">
                  <a:moveTo>
                    <a:pt x="0" y="0"/>
                  </a:moveTo>
                  <a:lnTo>
                    <a:pt x="499536" y="0"/>
                  </a:lnTo>
                  <a:lnTo>
                    <a:pt x="499536" y="457865"/>
                  </a:lnTo>
                  <a:lnTo>
                    <a:pt x="0" y="457865"/>
                  </a:lnTo>
                  <a:close/>
                </a:path>
              </a:pathLst>
            </a:custGeom>
            <a:solidFill>
              <a:srgbClr val="0569B2"/>
            </a:solidFill>
          </p:spPr>
        </p:sp>
        <p:sp>
          <p:nvSpPr>
            <p:cNvPr id="63" name="TextBox 63"/>
            <p:cNvSpPr txBox="1"/>
            <p:nvPr/>
          </p:nvSpPr>
          <p:spPr>
            <a:xfrm>
              <a:off x="0" y="0"/>
              <a:ext cx="499536" cy="45786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64" name="Freeform 64"/>
          <p:cNvSpPr/>
          <p:nvPr/>
        </p:nvSpPr>
        <p:spPr>
          <a:xfrm>
            <a:off x="4144239" y="6610917"/>
            <a:ext cx="1232679" cy="1177208"/>
          </a:xfrm>
          <a:custGeom>
            <a:avLst/>
            <a:gdLst/>
            <a:ahLst/>
            <a:cxnLst/>
            <a:rect l="l" t="t" r="r" b="b"/>
            <a:pathLst>
              <a:path w="1232679" h="1177208">
                <a:moveTo>
                  <a:pt x="0" y="0"/>
                </a:moveTo>
                <a:lnTo>
                  <a:pt x="1232679" y="0"/>
                </a:lnTo>
                <a:lnTo>
                  <a:pt x="1232679" y="1177209"/>
                </a:lnTo>
                <a:lnTo>
                  <a:pt x="0" y="1177209"/>
                </a:lnTo>
                <a:lnTo>
                  <a:pt x="0" y="0"/>
                </a:lnTo>
                <a:close/>
              </a:path>
            </a:pathLst>
          </a:custGeom>
          <a:blipFill>
            <a:blip r:embed="rId21">
              <a:extLst>
                <a:ext uri="{96DAC541-7B7A-43D3-8B79-37D633B846F1}">
                  <asvg:svgBlip xmlns:asvg="http://schemas.microsoft.com/office/drawing/2016/SVG/main" r:embed="rId22"/>
                </a:ext>
              </a:extLst>
            </a:blip>
            <a:stretch>
              <a:fillRect/>
            </a:stretch>
          </a:blipFill>
        </p:spPr>
      </p:sp>
      <p:sp>
        <p:nvSpPr>
          <p:cNvPr id="65" name="Freeform 65"/>
          <p:cNvSpPr/>
          <p:nvPr/>
        </p:nvSpPr>
        <p:spPr>
          <a:xfrm>
            <a:off x="5804900" y="6681140"/>
            <a:ext cx="1146047" cy="1096038"/>
          </a:xfrm>
          <a:custGeom>
            <a:avLst/>
            <a:gdLst/>
            <a:ahLst/>
            <a:cxnLst/>
            <a:rect l="l" t="t" r="r" b="b"/>
            <a:pathLst>
              <a:path w="1146047" h="1096038">
                <a:moveTo>
                  <a:pt x="0" y="0"/>
                </a:moveTo>
                <a:lnTo>
                  <a:pt x="1146047" y="0"/>
                </a:lnTo>
                <a:lnTo>
                  <a:pt x="1146047" y="1096038"/>
                </a:lnTo>
                <a:lnTo>
                  <a:pt x="0" y="1096038"/>
                </a:lnTo>
                <a:lnTo>
                  <a:pt x="0" y="0"/>
                </a:lnTo>
                <a:close/>
              </a:path>
            </a:pathLst>
          </a:custGeom>
          <a:blipFill>
            <a:blip r:embed="rId23">
              <a:extLst>
                <a:ext uri="{96DAC541-7B7A-43D3-8B79-37D633B846F1}">
                  <asvg:svgBlip xmlns:asvg="http://schemas.microsoft.com/office/drawing/2016/SVG/main" r:embed="rId24"/>
                </a:ext>
              </a:extLst>
            </a:blip>
            <a:stretch>
              <a:fillRect/>
            </a:stretch>
          </a:blipFill>
        </p:spPr>
      </p:sp>
      <p:sp>
        <p:nvSpPr>
          <p:cNvPr id="66" name="Freeform 66"/>
          <p:cNvSpPr/>
          <p:nvPr/>
        </p:nvSpPr>
        <p:spPr>
          <a:xfrm>
            <a:off x="4432485" y="8194584"/>
            <a:ext cx="877335" cy="877335"/>
          </a:xfrm>
          <a:custGeom>
            <a:avLst/>
            <a:gdLst/>
            <a:ahLst/>
            <a:cxnLst/>
            <a:rect l="l" t="t" r="r" b="b"/>
            <a:pathLst>
              <a:path w="877335" h="877335">
                <a:moveTo>
                  <a:pt x="0" y="0"/>
                </a:moveTo>
                <a:lnTo>
                  <a:pt x="877334" y="0"/>
                </a:lnTo>
                <a:lnTo>
                  <a:pt x="877334" y="877334"/>
                </a:lnTo>
                <a:lnTo>
                  <a:pt x="0" y="877334"/>
                </a:lnTo>
                <a:lnTo>
                  <a:pt x="0" y="0"/>
                </a:lnTo>
                <a:close/>
              </a:path>
            </a:pathLst>
          </a:custGeom>
          <a:blipFill>
            <a:blip r:embed="rId25">
              <a:extLst>
                <a:ext uri="{96DAC541-7B7A-43D3-8B79-37D633B846F1}">
                  <asvg:svgBlip xmlns:asvg="http://schemas.microsoft.com/office/drawing/2016/SVG/main" r:embed="rId26"/>
                </a:ext>
              </a:extLst>
            </a:blip>
            <a:stretch>
              <a:fillRect/>
            </a:stretch>
          </a:blipFill>
        </p:spPr>
      </p:sp>
      <p:sp>
        <p:nvSpPr>
          <p:cNvPr id="67" name="Freeform 67"/>
          <p:cNvSpPr/>
          <p:nvPr/>
        </p:nvSpPr>
        <p:spPr>
          <a:xfrm>
            <a:off x="4144239" y="9336713"/>
            <a:ext cx="877335" cy="877335"/>
          </a:xfrm>
          <a:custGeom>
            <a:avLst/>
            <a:gdLst/>
            <a:ahLst/>
            <a:cxnLst/>
            <a:rect l="l" t="t" r="r" b="b"/>
            <a:pathLst>
              <a:path w="877335" h="877335">
                <a:moveTo>
                  <a:pt x="0" y="0"/>
                </a:moveTo>
                <a:lnTo>
                  <a:pt x="877334" y="0"/>
                </a:lnTo>
                <a:lnTo>
                  <a:pt x="877334" y="877335"/>
                </a:lnTo>
                <a:lnTo>
                  <a:pt x="0" y="877335"/>
                </a:lnTo>
                <a:lnTo>
                  <a:pt x="0" y="0"/>
                </a:lnTo>
                <a:close/>
              </a:path>
            </a:pathLst>
          </a:custGeom>
          <a:blipFill>
            <a:blip r:embed="rId27">
              <a:extLst>
                <a:ext uri="{96DAC541-7B7A-43D3-8B79-37D633B846F1}">
                  <asvg:svgBlip xmlns:asvg="http://schemas.microsoft.com/office/drawing/2016/SVG/main" r:embed="rId28"/>
                </a:ext>
              </a:extLst>
            </a:blip>
            <a:stretch>
              <a:fillRect/>
            </a:stretch>
          </a:blipFill>
        </p:spPr>
      </p:sp>
      <p:sp>
        <p:nvSpPr>
          <p:cNvPr id="68" name="Freeform 68"/>
          <p:cNvSpPr/>
          <p:nvPr/>
        </p:nvSpPr>
        <p:spPr>
          <a:xfrm>
            <a:off x="5959001" y="8172762"/>
            <a:ext cx="927136" cy="927136"/>
          </a:xfrm>
          <a:custGeom>
            <a:avLst/>
            <a:gdLst/>
            <a:ahLst/>
            <a:cxnLst/>
            <a:rect l="l" t="t" r="r" b="b"/>
            <a:pathLst>
              <a:path w="927136" h="927136">
                <a:moveTo>
                  <a:pt x="0" y="0"/>
                </a:moveTo>
                <a:lnTo>
                  <a:pt x="927136" y="0"/>
                </a:lnTo>
                <a:lnTo>
                  <a:pt x="927136" y="927136"/>
                </a:lnTo>
                <a:lnTo>
                  <a:pt x="0" y="927136"/>
                </a:lnTo>
                <a:lnTo>
                  <a:pt x="0" y="0"/>
                </a:lnTo>
                <a:close/>
              </a:path>
            </a:pathLst>
          </a:custGeom>
          <a:blipFill>
            <a:blip r:embed="rId29">
              <a:extLst>
                <a:ext uri="{96DAC541-7B7A-43D3-8B79-37D633B846F1}">
                  <asvg:svgBlip xmlns:asvg="http://schemas.microsoft.com/office/drawing/2016/SVG/main" r:embed="rId30"/>
                </a:ext>
              </a:extLst>
            </a:blip>
            <a:stretch>
              <a:fillRect/>
            </a:stretch>
          </a:blipFill>
        </p:spPr>
      </p:sp>
      <p:sp>
        <p:nvSpPr>
          <p:cNvPr id="69" name="Freeform 69"/>
          <p:cNvSpPr/>
          <p:nvPr/>
        </p:nvSpPr>
        <p:spPr>
          <a:xfrm>
            <a:off x="6223373" y="9336713"/>
            <a:ext cx="969387" cy="924552"/>
          </a:xfrm>
          <a:custGeom>
            <a:avLst/>
            <a:gdLst/>
            <a:ahLst/>
            <a:cxnLst/>
            <a:rect l="l" t="t" r="r" b="b"/>
            <a:pathLst>
              <a:path w="969387" h="924552">
                <a:moveTo>
                  <a:pt x="0" y="0"/>
                </a:moveTo>
                <a:lnTo>
                  <a:pt x="969386" y="0"/>
                </a:lnTo>
                <a:lnTo>
                  <a:pt x="969386" y="924552"/>
                </a:lnTo>
                <a:lnTo>
                  <a:pt x="0" y="924552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</p:sp>
      <p:sp>
        <p:nvSpPr>
          <p:cNvPr id="70" name="Freeform 70"/>
          <p:cNvSpPr/>
          <p:nvPr/>
        </p:nvSpPr>
        <p:spPr>
          <a:xfrm>
            <a:off x="737348" y="3905002"/>
            <a:ext cx="2433144" cy="5984795"/>
          </a:xfrm>
          <a:custGeom>
            <a:avLst/>
            <a:gdLst/>
            <a:ahLst/>
            <a:cxnLst/>
            <a:rect l="l" t="t" r="r" b="b"/>
            <a:pathLst>
              <a:path w="2433144" h="5984795">
                <a:moveTo>
                  <a:pt x="0" y="0"/>
                </a:moveTo>
                <a:lnTo>
                  <a:pt x="2433144" y="0"/>
                </a:lnTo>
                <a:lnTo>
                  <a:pt x="2433144" y="5984795"/>
                </a:lnTo>
                <a:lnTo>
                  <a:pt x="0" y="5984795"/>
                </a:lnTo>
                <a:lnTo>
                  <a:pt x="0" y="0"/>
                </a:lnTo>
                <a:close/>
              </a:path>
            </a:pathLst>
          </a:custGeom>
          <a:blipFill>
            <a:blip r:embed="rId33"/>
            <a:stretch>
              <a:fillRect l="-654" r="-654" b="-152"/>
            </a:stretch>
          </a:blipFill>
        </p:spPr>
      </p:sp>
      <p:sp>
        <p:nvSpPr>
          <p:cNvPr id="71" name="Freeform 71"/>
          <p:cNvSpPr/>
          <p:nvPr/>
        </p:nvSpPr>
        <p:spPr>
          <a:xfrm>
            <a:off x="1985363" y="9981167"/>
            <a:ext cx="591307" cy="619464"/>
          </a:xfrm>
          <a:custGeom>
            <a:avLst/>
            <a:gdLst/>
            <a:ahLst/>
            <a:cxnLst/>
            <a:rect l="l" t="t" r="r" b="b"/>
            <a:pathLst>
              <a:path w="591307" h="619464">
                <a:moveTo>
                  <a:pt x="0" y="0"/>
                </a:moveTo>
                <a:lnTo>
                  <a:pt x="591307" y="0"/>
                </a:lnTo>
                <a:lnTo>
                  <a:pt x="591307" y="619464"/>
                </a:lnTo>
                <a:lnTo>
                  <a:pt x="0" y="619464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/>
            </a:stretch>
          </a:blipFill>
        </p:spPr>
      </p:sp>
      <p:sp>
        <p:nvSpPr>
          <p:cNvPr id="72" name="Freeform 72"/>
          <p:cNvSpPr/>
          <p:nvPr/>
        </p:nvSpPr>
        <p:spPr>
          <a:xfrm>
            <a:off x="2629610" y="9981003"/>
            <a:ext cx="599869" cy="599869"/>
          </a:xfrm>
          <a:custGeom>
            <a:avLst/>
            <a:gdLst/>
            <a:ahLst/>
            <a:cxnLst/>
            <a:rect l="l" t="t" r="r" b="b"/>
            <a:pathLst>
              <a:path w="599869" h="599869">
                <a:moveTo>
                  <a:pt x="0" y="0"/>
                </a:moveTo>
                <a:lnTo>
                  <a:pt x="599869" y="0"/>
                </a:lnTo>
                <a:lnTo>
                  <a:pt x="599869" y="599868"/>
                </a:lnTo>
                <a:lnTo>
                  <a:pt x="0" y="599868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</p:sp>
      <p:sp>
        <p:nvSpPr>
          <p:cNvPr id="73" name="Freeform 73"/>
          <p:cNvSpPr/>
          <p:nvPr/>
        </p:nvSpPr>
        <p:spPr>
          <a:xfrm>
            <a:off x="3273338" y="9991069"/>
            <a:ext cx="598356" cy="598356"/>
          </a:xfrm>
          <a:custGeom>
            <a:avLst/>
            <a:gdLst/>
            <a:ahLst/>
            <a:cxnLst/>
            <a:rect l="l" t="t" r="r" b="b"/>
            <a:pathLst>
              <a:path w="598356" h="598356">
                <a:moveTo>
                  <a:pt x="0" y="0"/>
                </a:moveTo>
                <a:lnTo>
                  <a:pt x="598356" y="0"/>
                </a:lnTo>
                <a:lnTo>
                  <a:pt x="598356" y="598357"/>
                </a:lnTo>
                <a:lnTo>
                  <a:pt x="0" y="598357"/>
                </a:lnTo>
                <a:lnTo>
                  <a:pt x="0" y="0"/>
                </a:lnTo>
                <a:close/>
              </a:path>
            </a:pathLst>
          </a:custGeom>
          <a:blipFill>
            <a:blip r:embed="rId38">
              <a:extLst>
                <a:ext uri="{96DAC541-7B7A-43D3-8B79-37D633B846F1}">
                  <asvg:svgBlip xmlns:asvg="http://schemas.microsoft.com/office/drawing/2016/SVG/main" r:embed="rId39"/>
                </a:ext>
              </a:extLst>
            </a:blip>
            <a:stretch>
              <a:fillRect/>
            </a:stretch>
          </a:blipFill>
        </p:spPr>
      </p:sp>
      <p:sp>
        <p:nvSpPr>
          <p:cNvPr id="74" name="Freeform 74"/>
          <p:cNvSpPr/>
          <p:nvPr/>
        </p:nvSpPr>
        <p:spPr>
          <a:xfrm>
            <a:off x="5209927" y="9336713"/>
            <a:ext cx="901877" cy="901877"/>
          </a:xfrm>
          <a:custGeom>
            <a:avLst/>
            <a:gdLst/>
            <a:ahLst/>
            <a:cxnLst/>
            <a:rect l="l" t="t" r="r" b="b"/>
            <a:pathLst>
              <a:path w="901877" h="901877">
                <a:moveTo>
                  <a:pt x="0" y="0"/>
                </a:moveTo>
                <a:lnTo>
                  <a:pt x="901877" y="0"/>
                </a:lnTo>
                <a:lnTo>
                  <a:pt x="901877" y="901877"/>
                </a:lnTo>
                <a:lnTo>
                  <a:pt x="0" y="901877"/>
                </a:lnTo>
                <a:lnTo>
                  <a:pt x="0" y="0"/>
                </a:lnTo>
                <a:close/>
              </a:path>
            </a:pathLst>
          </a:custGeom>
          <a:blipFill>
            <a:blip r:embed="rId40">
              <a:extLst>
                <a:ext uri="{96DAC541-7B7A-43D3-8B79-37D633B846F1}">
                  <asvg:svgBlip xmlns:asvg="http://schemas.microsoft.com/office/drawing/2016/SVG/main" r:embed="rId41"/>
                </a:ext>
              </a:extLst>
            </a:blip>
            <a:stretch>
              <a:fillRect/>
            </a:stretch>
          </a:blipFill>
        </p:spPr>
      </p:sp>
      <p:sp>
        <p:nvSpPr>
          <p:cNvPr id="75" name="TextBox 75"/>
          <p:cNvSpPr txBox="1"/>
          <p:nvPr/>
        </p:nvSpPr>
        <p:spPr>
          <a:xfrm>
            <a:off x="4039119" y="6239836"/>
            <a:ext cx="1442918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ОБЩЕСТВОЗНАНИЕ</a:t>
            </a:r>
          </a:p>
        </p:txBody>
      </p:sp>
      <p:sp>
        <p:nvSpPr>
          <p:cNvPr id="76" name="TextBox 76"/>
          <p:cNvSpPr txBox="1"/>
          <p:nvPr/>
        </p:nvSpPr>
        <p:spPr>
          <a:xfrm>
            <a:off x="4372093" y="7858437"/>
            <a:ext cx="866740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ФИЗИКА</a:t>
            </a:r>
          </a:p>
        </p:txBody>
      </p:sp>
      <p:sp>
        <p:nvSpPr>
          <p:cNvPr id="77" name="TextBox 77"/>
          <p:cNvSpPr txBox="1"/>
          <p:nvPr/>
        </p:nvSpPr>
        <p:spPr>
          <a:xfrm>
            <a:off x="4051152" y="9110018"/>
            <a:ext cx="1481971" cy="207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АНГЛИЙСКИЙ ЯЗЫК</a:t>
            </a:r>
          </a:p>
        </p:txBody>
      </p:sp>
      <p:sp>
        <p:nvSpPr>
          <p:cNvPr id="78" name="TextBox 78"/>
          <p:cNvSpPr txBox="1"/>
          <p:nvPr/>
        </p:nvSpPr>
        <p:spPr>
          <a:xfrm>
            <a:off x="328232" y="3179488"/>
            <a:ext cx="1447436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Основополагающий предмет для всех направлений.</a:t>
            </a:r>
          </a:p>
        </p:txBody>
      </p:sp>
      <p:sp>
        <p:nvSpPr>
          <p:cNvPr id="79" name="TextBox 79"/>
          <p:cNvSpPr txBox="1"/>
          <p:nvPr/>
        </p:nvSpPr>
        <p:spPr>
          <a:xfrm>
            <a:off x="1951656" y="3148122"/>
            <a:ext cx="1447436" cy="572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</a:pPr>
            <a:r>
              <a:rPr lang="en-US" sz="1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Базовая </a:t>
            </a:r>
          </a:p>
          <a:p>
            <a:pPr marL="0" lvl="0" indent="0"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или профильная математика. </a:t>
            </a:r>
          </a:p>
        </p:txBody>
      </p:sp>
      <p:sp>
        <p:nvSpPr>
          <p:cNvPr id="80" name="TextBox 80"/>
          <p:cNvSpPr txBox="1"/>
          <p:nvPr/>
        </p:nvSpPr>
        <p:spPr>
          <a:xfrm>
            <a:off x="2040154" y="181112"/>
            <a:ext cx="5661995" cy="47393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802"/>
              </a:lnSpc>
            </a:pPr>
            <a:r>
              <a:rPr lang="en-US" sz="27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УЧЕБНЫЕ ПРЕДМЕТЫ ДЛЯ ГИА</a:t>
            </a:r>
          </a:p>
        </p:txBody>
      </p:sp>
      <p:sp>
        <p:nvSpPr>
          <p:cNvPr id="81" name="TextBox 81"/>
          <p:cNvSpPr txBox="1"/>
          <p:nvPr/>
        </p:nvSpPr>
        <p:spPr>
          <a:xfrm>
            <a:off x="374064" y="2900473"/>
            <a:ext cx="1481920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РУССКИЙ ЯЗЫК</a:t>
            </a:r>
          </a:p>
        </p:txBody>
      </p:sp>
      <p:sp>
        <p:nvSpPr>
          <p:cNvPr id="82" name="TextBox 82"/>
          <p:cNvSpPr txBox="1"/>
          <p:nvPr/>
        </p:nvSpPr>
        <p:spPr>
          <a:xfrm>
            <a:off x="1955673" y="2900473"/>
            <a:ext cx="1355774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МАТЕМАТИКА</a:t>
            </a:r>
          </a:p>
        </p:txBody>
      </p:sp>
      <p:sp>
        <p:nvSpPr>
          <p:cNvPr id="83" name="TextBox 83"/>
          <p:cNvSpPr txBox="1"/>
          <p:nvPr/>
        </p:nvSpPr>
        <p:spPr>
          <a:xfrm>
            <a:off x="4150994" y="2899379"/>
            <a:ext cx="1313566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ЛИТЕРАТУРА</a:t>
            </a:r>
          </a:p>
        </p:txBody>
      </p:sp>
      <p:sp>
        <p:nvSpPr>
          <p:cNvPr id="84" name="TextBox 84"/>
          <p:cNvSpPr txBox="1"/>
          <p:nvPr/>
        </p:nvSpPr>
        <p:spPr>
          <a:xfrm>
            <a:off x="5882559" y="2899379"/>
            <a:ext cx="1068388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БИОЛОГИЯ</a:t>
            </a:r>
          </a:p>
        </p:txBody>
      </p:sp>
      <p:sp>
        <p:nvSpPr>
          <p:cNvPr id="85" name="TextBox 85"/>
          <p:cNvSpPr txBox="1"/>
          <p:nvPr/>
        </p:nvSpPr>
        <p:spPr>
          <a:xfrm>
            <a:off x="4433410" y="4542736"/>
            <a:ext cx="668417" cy="2762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ХИМИЯ</a:t>
            </a:r>
          </a:p>
        </p:txBody>
      </p:sp>
      <p:sp>
        <p:nvSpPr>
          <p:cNvPr id="86" name="TextBox 86"/>
          <p:cNvSpPr txBox="1"/>
          <p:nvPr/>
        </p:nvSpPr>
        <p:spPr>
          <a:xfrm>
            <a:off x="5832016" y="4542736"/>
            <a:ext cx="1133573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ГЕОГРАФИЯ</a:t>
            </a:r>
          </a:p>
        </p:txBody>
      </p:sp>
      <p:sp>
        <p:nvSpPr>
          <p:cNvPr id="87" name="TextBox 87"/>
          <p:cNvSpPr txBox="1"/>
          <p:nvPr/>
        </p:nvSpPr>
        <p:spPr>
          <a:xfrm>
            <a:off x="5646578" y="6190306"/>
            <a:ext cx="1531462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ИНФОРМАТИКА</a:t>
            </a:r>
          </a:p>
        </p:txBody>
      </p:sp>
      <p:sp>
        <p:nvSpPr>
          <p:cNvPr id="88" name="TextBox 88"/>
          <p:cNvSpPr txBox="1"/>
          <p:nvPr/>
        </p:nvSpPr>
        <p:spPr>
          <a:xfrm>
            <a:off x="5945663" y="7858437"/>
            <a:ext cx="1005284" cy="25006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2100"/>
              </a:lnSpc>
              <a:spcBef>
                <a:spcPct val="0"/>
              </a:spcBef>
            </a:pPr>
            <a:r>
              <a:rPr lang="en-US" sz="15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ИСТОРИЯ</a:t>
            </a:r>
          </a:p>
        </p:txBody>
      </p:sp>
      <p:sp>
        <p:nvSpPr>
          <p:cNvPr id="89" name="TextBox 89"/>
          <p:cNvSpPr txBox="1"/>
          <p:nvPr/>
        </p:nvSpPr>
        <p:spPr>
          <a:xfrm>
            <a:off x="4122165" y="10252148"/>
            <a:ext cx="951932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НЕМЕЦКИЙ ЯЗЫК</a:t>
            </a:r>
          </a:p>
        </p:txBody>
      </p:sp>
      <p:sp>
        <p:nvSpPr>
          <p:cNvPr id="90" name="TextBox 90"/>
          <p:cNvSpPr txBox="1"/>
          <p:nvPr/>
        </p:nvSpPr>
        <p:spPr>
          <a:xfrm>
            <a:off x="5588154" y="9110018"/>
            <a:ext cx="1659896" cy="20197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ФРАНЦУЗСКИЙ ЯЗЫК</a:t>
            </a:r>
          </a:p>
        </p:txBody>
      </p:sp>
      <p:sp>
        <p:nvSpPr>
          <p:cNvPr id="91" name="TextBox 91"/>
          <p:cNvSpPr txBox="1"/>
          <p:nvPr/>
        </p:nvSpPr>
        <p:spPr>
          <a:xfrm>
            <a:off x="6192736" y="10262324"/>
            <a:ext cx="103066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ИСПАНСКИЙ ЯЗЫК</a:t>
            </a:r>
          </a:p>
        </p:txBody>
      </p:sp>
      <p:sp>
        <p:nvSpPr>
          <p:cNvPr id="92" name="TextBox 92"/>
          <p:cNvSpPr txBox="1"/>
          <p:nvPr/>
        </p:nvSpPr>
        <p:spPr>
          <a:xfrm>
            <a:off x="5131248" y="10262324"/>
            <a:ext cx="1030660" cy="4171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80"/>
              </a:lnSpc>
              <a:spcBef>
                <a:spcPct val="0"/>
              </a:spcBef>
            </a:pPr>
            <a:r>
              <a:rPr lang="en-US" sz="12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КИТАЙСКИЙ ЯЗЫК</a:t>
            </a:r>
          </a:p>
        </p:txBody>
      </p:sp>
      <p:sp>
        <p:nvSpPr>
          <p:cNvPr id="93" name="TextBox 93"/>
          <p:cNvSpPr txBox="1"/>
          <p:nvPr/>
        </p:nvSpPr>
        <p:spPr>
          <a:xfrm>
            <a:off x="28087" y="9933378"/>
            <a:ext cx="2012067" cy="6661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659"/>
              </a:lnSpc>
              <a:spcBef>
                <a:spcPct val="0"/>
              </a:spcBef>
            </a:pPr>
            <a:r>
              <a:rPr lang="en-US" sz="1899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СОБЛЮДАЙ ПРАВИЛА ЕГЭ!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-128650" y="110965"/>
            <a:ext cx="7758324" cy="532976"/>
            <a:chOff x="0" y="0"/>
            <a:chExt cx="2780408" cy="191007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780408" cy="191007"/>
            </a:xfrm>
            <a:custGeom>
              <a:avLst/>
              <a:gdLst/>
              <a:ahLst/>
              <a:cxnLst/>
              <a:rect l="l" t="t" r="r" b="b"/>
              <a:pathLst>
                <a:path w="2780408" h="191007">
                  <a:moveTo>
                    <a:pt x="0" y="0"/>
                  </a:moveTo>
                  <a:lnTo>
                    <a:pt x="2780408" y="0"/>
                  </a:lnTo>
                  <a:lnTo>
                    <a:pt x="2780408" y="191007"/>
                  </a:lnTo>
                  <a:lnTo>
                    <a:pt x="0" y="191007"/>
                  </a:lnTo>
                  <a:close/>
                </a:path>
              </a:pathLst>
            </a:custGeom>
            <a:solidFill>
              <a:srgbClr val="9C0200"/>
            </a:solidFill>
          </p:spPr>
        </p:sp>
        <p:sp>
          <p:nvSpPr>
            <p:cNvPr id="5" name="TextBox 5"/>
            <p:cNvSpPr txBox="1"/>
            <p:nvPr/>
          </p:nvSpPr>
          <p:spPr>
            <a:xfrm>
              <a:off x="0" y="0"/>
              <a:ext cx="2780408" cy="19100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6" name="Freeform 6"/>
          <p:cNvSpPr/>
          <p:nvPr/>
        </p:nvSpPr>
        <p:spPr>
          <a:xfrm>
            <a:off x="94768" y="756000"/>
            <a:ext cx="7370464" cy="5288828"/>
          </a:xfrm>
          <a:custGeom>
            <a:avLst/>
            <a:gdLst/>
            <a:ahLst/>
            <a:cxnLst/>
            <a:rect l="l" t="t" r="r" b="b"/>
            <a:pathLst>
              <a:path w="7370464" h="5288828">
                <a:moveTo>
                  <a:pt x="0" y="0"/>
                </a:moveTo>
                <a:lnTo>
                  <a:pt x="7370464" y="0"/>
                </a:lnTo>
                <a:lnTo>
                  <a:pt x="7370464" y="5288828"/>
                </a:lnTo>
                <a:lnTo>
                  <a:pt x="0" y="528882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412" t="-1627"/>
            </a:stretch>
          </a:blipFill>
        </p:spPr>
      </p:sp>
      <p:grpSp>
        <p:nvGrpSpPr>
          <p:cNvPr id="7" name="Group 7"/>
          <p:cNvGrpSpPr/>
          <p:nvPr/>
        </p:nvGrpSpPr>
        <p:grpSpPr>
          <a:xfrm>
            <a:off x="274293" y="8191213"/>
            <a:ext cx="7091432" cy="2315194"/>
            <a:chOff x="0" y="0"/>
            <a:chExt cx="2541397" cy="82978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541397" cy="829780"/>
            </a:xfrm>
            <a:custGeom>
              <a:avLst/>
              <a:gdLst/>
              <a:ahLst/>
              <a:cxnLst/>
              <a:rect l="l" t="t" r="r" b="b"/>
              <a:pathLst>
                <a:path w="2541397" h="829780">
                  <a:moveTo>
                    <a:pt x="2541397" y="24018"/>
                  </a:moveTo>
                  <a:lnTo>
                    <a:pt x="2541397" y="805762"/>
                  </a:lnTo>
                  <a:cubicBezTo>
                    <a:pt x="2541397" y="819027"/>
                    <a:pt x="2530644" y="829780"/>
                    <a:pt x="2517379" y="829780"/>
                  </a:cubicBezTo>
                  <a:lnTo>
                    <a:pt x="24018" y="829780"/>
                  </a:lnTo>
                  <a:cubicBezTo>
                    <a:pt x="10753" y="829780"/>
                    <a:pt x="0" y="819027"/>
                    <a:pt x="0" y="805762"/>
                  </a:cubicBezTo>
                  <a:lnTo>
                    <a:pt x="0" y="24018"/>
                  </a:lnTo>
                  <a:cubicBezTo>
                    <a:pt x="0" y="10753"/>
                    <a:pt x="10753" y="0"/>
                    <a:pt x="24018" y="0"/>
                  </a:cubicBezTo>
                  <a:lnTo>
                    <a:pt x="2517379" y="0"/>
                  </a:lnTo>
                  <a:cubicBezTo>
                    <a:pt x="2530644" y="0"/>
                    <a:pt x="2541397" y="10753"/>
                    <a:pt x="2541397" y="24018"/>
                  </a:cubicBezTo>
                  <a:close/>
                </a:path>
              </a:pathLst>
            </a:custGeom>
            <a:solidFill>
              <a:srgbClr val="ECF5FF"/>
            </a:solidFill>
          </p:spPr>
        </p:sp>
        <p:sp>
          <p:nvSpPr>
            <p:cNvPr id="9" name="TextBox 9"/>
            <p:cNvSpPr txBox="1"/>
            <p:nvPr/>
          </p:nvSpPr>
          <p:spPr>
            <a:xfrm>
              <a:off x="0" y="28575"/>
              <a:ext cx="2541397" cy="80120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66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5297118" y="5714446"/>
            <a:ext cx="2115693" cy="2595942"/>
          </a:xfrm>
          <a:custGeom>
            <a:avLst/>
            <a:gdLst/>
            <a:ahLst/>
            <a:cxnLst/>
            <a:rect l="l" t="t" r="r" b="b"/>
            <a:pathLst>
              <a:path w="2115693" h="2595942">
                <a:moveTo>
                  <a:pt x="0" y="0"/>
                </a:moveTo>
                <a:lnTo>
                  <a:pt x="2115692" y="0"/>
                </a:lnTo>
                <a:lnTo>
                  <a:pt x="2115692" y="2595942"/>
                </a:lnTo>
                <a:lnTo>
                  <a:pt x="0" y="259594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194275" y="238365"/>
            <a:ext cx="7171450" cy="3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31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МИНИМАЛЬНЫЕ БАЛЛЫ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94275" y="6496948"/>
            <a:ext cx="3655680" cy="9099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73" lvl="1" indent="-140336" algn="just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Аттестат о среднем общем образовании.</a:t>
            </a:r>
          </a:p>
          <a:p>
            <a:pPr marL="280673" lvl="1" indent="-140336" algn="just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Результаты ЕГЭ.</a:t>
            </a:r>
          </a:p>
          <a:p>
            <a:pPr marL="280673" lvl="1" indent="-140336" algn="l">
              <a:lnSpc>
                <a:spcPts val="1820"/>
              </a:lnSpc>
              <a:buFont typeface="Arial"/>
              <a:buChar char="•"/>
            </a:pPr>
            <a:r>
              <a:rPr lang="en-US" sz="130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Результаты олимпиад, ГТО, волонтерская (добровольческая) деятельность.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466121" y="7636687"/>
            <a:ext cx="4699262" cy="4779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802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С 2026 года в России планируют ввести ряд изменений в поступлении в ВУЗы: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94274" y="6121028"/>
            <a:ext cx="4269775" cy="2901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Что</a:t>
            </a: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необходимо</a:t>
            </a: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для</a:t>
            </a: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поступления</a:t>
            </a: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в ВУЗ?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10293" y="8193745"/>
            <a:ext cx="6827332" cy="2281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Расширение обязательных экзаменов.</a:t>
            </a:r>
            <a:r>
              <a:rPr lang="en-US" sz="12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Экзамен по физике станет обязательным на 29 направлениях, в перспективе — для всех инженерных специальностей.</a:t>
            </a: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Контроль за количеством платных мест. </a:t>
            </a:r>
            <a:r>
              <a:rPr lang="en-US" sz="12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Планируют регулировать число платных мест по направлениям с переизбытком специалистов: экономика, менеджмент, юриспруденция. При распределении будут учитывать финансовую модель вуза, средний балл ЕГЭ поступивших (он должен быть выше 60), показатели трудоустройства выпускников.</a:t>
            </a:r>
          </a:p>
          <a:p>
            <a:pPr marL="280669" lvl="1" indent="-140335" algn="just">
              <a:lnSpc>
                <a:spcPts val="1819"/>
              </a:lnSpc>
              <a:spcBef>
                <a:spcPct val="0"/>
              </a:spcBef>
              <a:buFont typeface="Arial"/>
              <a:buChar char="•"/>
            </a:pPr>
            <a:r>
              <a:rPr lang="en-US" sz="1299" b="1" u="none" strike="noStrike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Ограничение поступления без экзаменов </a:t>
            </a:r>
            <a:r>
              <a:rPr lang="en-US" sz="1299" u="none" strike="noStrike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по направлениям, где доля олимпиадников превышает 50%. Планируют повысить требования к качеству олимпиад и минимальному числу участников.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25414" y="141621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59"/>
                </a:lnTo>
                <a:lnTo>
                  <a:pt x="0" y="5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276212" y="85893"/>
            <a:ext cx="1588207" cy="75902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56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794037"/>
            <a:ext cx="7560000" cy="618701"/>
            <a:chOff x="0" y="0"/>
            <a:chExt cx="2709333" cy="221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21729"/>
            </a:xfrm>
            <a:custGeom>
              <a:avLst/>
              <a:gdLst/>
              <a:ahLst/>
              <a:cxnLst/>
              <a:rect l="l" t="t" r="r" b="b"/>
              <a:pathLst>
                <a:path w="2709333" h="221729">
                  <a:moveTo>
                    <a:pt x="0" y="0"/>
                  </a:moveTo>
                  <a:lnTo>
                    <a:pt x="2709333" y="0"/>
                  </a:lnTo>
                  <a:lnTo>
                    <a:pt x="2709333" y="221729"/>
                  </a:lnTo>
                  <a:lnTo>
                    <a:pt x="0" y="221729"/>
                  </a:lnTo>
                  <a:close/>
                </a:path>
              </a:pathLst>
            </a:custGeom>
            <a:solidFill>
              <a:srgbClr val="BC141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09333" cy="221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3962" y="2132193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1"/>
                </a:lnTo>
                <a:lnTo>
                  <a:pt x="0" y="859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9" name="Freeform 9"/>
          <p:cNvSpPr/>
          <p:nvPr/>
        </p:nvSpPr>
        <p:spPr>
          <a:xfrm>
            <a:off x="332967" y="1486480"/>
            <a:ext cx="2300092" cy="543397"/>
          </a:xfrm>
          <a:custGeom>
            <a:avLst/>
            <a:gdLst/>
            <a:ahLst/>
            <a:cxnLst/>
            <a:rect l="l" t="t" r="r" b="b"/>
            <a:pathLst>
              <a:path w="2300092" h="543397">
                <a:moveTo>
                  <a:pt x="0" y="0"/>
                </a:moveTo>
                <a:lnTo>
                  <a:pt x="2300093" y="0"/>
                </a:lnTo>
                <a:lnTo>
                  <a:pt x="2300093" y="543397"/>
                </a:lnTo>
                <a:lnTo>
                  <a:pt x="0" y="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0" name="Freeform 10"/>
          <p:cNvSpPr/>
          <p:nvPr/>
        </p:nvSpPr>
        <p:spPr>
          <a:xfrm>
            <a:off x="293200" y="1527038"/>
            <a:ext cx="2300092" cy="543397"/>
          </a:xfrm>
          <a:custGeom>
            <a:avLst/>
            <a:gdLst/>
            <a:ahLst/>
            <a:cxnLst/>
            <a:rect l="l" t="t" r="r" b="b"/>
            <a:pathLst>
              <a:path w="2300092" h="543397">
                <a:moveTo>
                  <a:pt x="0" y="0"/>
                </a:moveTo>
                <a:lnTo>
                  <a:pt x="2300092" y="0"/>
                </a:lnTo>
                <a:lnTo>
                  <a:pt x="2300092" y="543397"/>
                </a:lnTo>
                <a:lnTo>
                  <a:pt x="0" y="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</p:sp>
      <p:sp>
        <p:nvSpPr>
          <p:cNvPr id="11" name="Freeform 11"/>
          <p:cNvSpPr/>
          <p:nvPr/>
        </p:nvSpPr>
        <p:spPr>
          <a:xfrm>
            <a:off x="4627988" y="1588796"/>
            <a:ext cx="2300092" cy="543397"/>
          </a:xfrm>
          <a:custGeom>
            <a:avLst/>
            <a:gdLst/>
            <a:ahLst/>
            <a:cxnLst/>
            <a:rect l="l" t="t" r="r" b="b"/>
            <a:pathLst>
              <a:path w="2300092" h="543397">
                <a:moveTo>
                  <a:pt x="0" y="0"/>
                </a:moveTo>
                <a:lnTo>
                  <a:pt x="2300092" y="0"/>
                </a:lnTo>
                <a:lnTo>
                  <a:pt x="2300092" y="543397"/>
                </a:lnTo>
                <a:lnTo>
                  <a:pt x="0" y="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</p:sp>
      <p:sp>
        <p:nvSpPr>
          <p:cNvPr id="12" name="Freeform 12"/>
          <p:cNvSpPr/>
          <p:nvPr/>
        </p:nvSpPr>
        <p:spPr>
          <a:xfrm>
            <a:off x="4588220" y="1515055"/>
            <a:ext cx="2300092" cy="543397"/>
          </a:xfrm>
          <a:custGeom>
            <a:avLst/>
            <a:gdLst/>
            <a:ahLst/>
            <a:cxnLst/>
            <a:rect l="l" t="t" r="r" b="b"/>
            <a:pathLst>
              <a:path w="2300092" h="543397">
                <a:moveTo>
                  <a:pt x="0" y="0"/>
                </a:moveTo>
                <a:lnTo>
                  <a:pt x="2300093" y="0"/>
                </a:lnTo>
                <a:lnTo>
                  <a:pt x="2300093" y="543397"/>
                </a:lnTo>
                <a:lnTo>
                  <a:pt x="0" y="543397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</p:sp>
      <p:sp>
        <p:nvSpPr>
          <p:cNvPr id="13" name="Freeform 13"/>
          <p:cNvSpPr/>
          <p:nvPr/>
        </p:nvSpPr>
        <p:spPr>
          <a:xfrm>
            <a:off x="3970798" y="5349536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3"/>
                </a:lnTo>
                <a:lnTo>
                  <a:pt x="0" y="8763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1029140" y="4989703"/>
            <a:ext cx="3017924" cy="147162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биология, иностранные языки (английский, испанский, китайский, немецкий, французский) (письменная часть), физика;</a:t>
            </a:r>
          </a:p>
        </p:txBody>
      </p:sp>
      <p:sp>
        <p:nvSpPr>
          <p:cNvPr id="15" name="Freeform 15"/>
          <p:cNvSpPr/>
          <p:nvPr/>
        </p:nvSpPr>
        <p:spPr>
          <a:xfrm>
            <a:off x="3970798" y="2236968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3"/>
                </a:lnTo>
                <a:lnTo>
                  <a:pt x="0" y="87630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16" name="Freeform 16"/>
          <p:cNvSpPr/>
          <p:nvPr/>
        </p:nvSpPr>
        <p:spPr>
          <a:xfrm>
            <a:off x="79986" y="4125009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0"/>
                </a:lnTo>
                <a:lnTo>
                  <a:pt x="0" y="85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7" name="Freeform 17"/>
          <p:cNvSpPr/>
          <p:nvPr/>
        </p:nvSpPr>
        <p:spPr>
          <a:xfrm>
            <a:off x="53962" y="6604571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1"/>
                </a:lnTo>
                <a:lnTo>
                  <a:pt x="0" y="859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8" name="Freeform 18"/>
          <p:cNvSpPr/>
          <p:nvPr/>
        </p:nvSpPr>
        <p:spPr>
          <a:xfrm>
            <a:off x="72496" y="5200232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0" y="0"/>
                </a:lnTo>
                <a:lnTo>
                  <a:pt x="859860" y="859861"/>
                </a:lnTo>
                <a:lnTo>
                  <a:pt x="0" y="859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103765" y="7953240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1"/>
                </a:lnTo>
                <a:lnTo>
                  <a:pt x="0" y="859861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128640" y="8905166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0"/>
                </a:lnTo>
                <a:lnTo>
                  <a:pt x="0" y="85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3970798" y="4228219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2"/>
                </a:lnTo>
                <a:lnTo>
                  <a:pt x="0" y="876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79986" y="3113271"/>
            <a:ext cx="859861" cy="859861"/>
          </a:xfrm>
          <a:custGeom>
            <a:avLst/>
            <a:gdLst/>
            <a:ahLst/>
            <a:cxnLst/>
            <a:rect l="l" t="t" r="r" b="b"/>
            <a:pathLst>
              <a:path w="859861" h="859861">
                <a:moveTo>
                  <a:pt x="0" y="0"/>
                </a:moveTo>
                <a:lnTo>
                  <a:pt x="859861" y="0"/>
                </a:lnTo>
                <a:lnTo>
                  <a:pt x="859861" y="859860"/>
                </a:lnTo>
                <a:lnTo>
                  <a:pt x="0" y="85986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3970798" y="3218046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2"/>
                </a:lnTo>
                <a:lnTo>
                  <a:pt x="0" y="876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3989848" y="6470854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2"/>
                </a:lnTo>
                <a:lnTo>
                  <a:pt x="0" y="876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3949422" y="8566147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8" y="0"/>
                </a:lnTo>
                <a:lnTo>
                  <a:pt x="875938" y="876302"/>
                </a:lnTo>
                <a:lnTo>
                  <a:pt x="0" y="876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3990125" y="7506868"/>
            <a:ext cx="875937" cy="876303"/>
          </a:xfrm>
          <a:custGeom>
            <a:avLst/>
            <a:gdLst/>
            <a:ahLst/>
            <a:cxnLst/>
            <a:rect l="l" t="t" r="r" b="b"/>
            <a:pathLst>
              <a:path w="875937" h="876303">
                <a:moveTo>
                  <a:pt x="0" y="0"/>
                </a:moveTo>
                <a:lnTo>
                  <a:pt x="875937" y="0"/>
                </a:lnTo>
                <a:lnTo>
                  <a:pt x="875937" y="876302"/>
                </a:lnTo>
                <a:lnTo>
                  <a:pt x="0" y="876302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/>
            </a:stretch>
          </a:blipFill>
        </p:spPr>
      </p:sp>
      <p:sp>
        <p:nvSpPr>
          <p:cNvPr id="27" name="TextBox 27"/>
          <p:cNvSpPr txBox="1"/>
          <p:nvPr/>
        </p:nvSpPr>
        <p:spPr>
          <a:xfrm>
            <a:off x="157622" y="4306290"/>
            <a:ext cx="719852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27 марта</a:t>
            </a:r>
          </a:p>
        </p:txBody>
      </p:sp>
      <p:sp>
        <p:nvSpPr>
          <p:cNvPr id="28" name="TextBox 28"/>
          <p:cNvSpPr txBox="1"/>
          <p:nvPr/>
        </p:nvSpPr>
        <p:spPr>
          <a:xfrm>
            <a:off x="48655" y="5357838"/>
            <a:ext cx="939847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31 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марта</a:t>
            </a:r>
          </a:p>
        </p:txBody>
      </p:sp>
      <p:sp>
        <p:nvSpPr>
          <p:cNvPr id="29" name="TextBox 29"/>
          <p:cNvSpPr txBox="1"/>
          <p:nvPr/>
        </p:nvSpPr>
        <p:spPr>
          <a:xfrm>
            <a:off x="476967" y="1534105"/>
            <a:ext cx="1932557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9"/>
              </a:lnSpc>
            </a:pPr>
            <a:r>
              <a:rPr lang="en-US" sz="19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Досрочный период</a:t>
            </a:r>
          </a:p>
        </p:txBody>
      </p:sp>
      <p:sp>
        <p:nvSpPr>
          <p:cNvPr id="30" name="TextBox 30"/>
          <p:cNvSpPr txBox="1"/>
          <p:nvPr/>
        </p:nvSpPr>
        <p:spPr>
          <a:xfrm>
            <a:off x="95103" y="964300"/>
            <a:ext cx="7395618" cy="3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31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РАСПИСАНИЕ ЕГЭ 2026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74410" y="2315627"/>
            <a:ext cx="703064" cy="43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20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марта</a:t>
            </a:r>
            <a:endParaRPr lang="en-US" sz="17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2" name="TextBox 32"/>
          <p:cNvSpPr txBox="1"/>
          <p:nvPr/>
        </p:nvSpPr>
        <p:spPr>
          <a:xfrm>
            <a:off x="974273" y="2351989"/>
            <a:ext cx="2465090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география, литература</a:t>
            </a:r>
          </a:p>
        </p:txBody>
      </p:sp>
      <p:sp>
        <p:nvSpPr>
          <p:cNvPr id="33" name="TextBox 33"/>
          <p:cNvSpPr txBox="1"/>
          <p:nvPr/>
        </p:nvSpPr>
        <p:spPr>
          <a:xfrm>
            <a:off x="1071048" y="3361274"/>
            <a:ext cx="1490305" cy="31623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русский язык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1125563" y="4390758"/>
            <a:ext cx="2823859" cy="29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математика</a:t>
            </a:r>
          </a:p>
        </p:txBody>
      </p:sp>
      <p:sp>
        <p:nvSpPr>
          <p:cNvPr id="35" name="TextBox 35"/>
          <p:cNvSpPr txBox="1"/>
          <p:nvPr/>
        </p:nvSpPr>
        <p:spPr>
          <a:xfrm>
            <a:off x="174410" y="3331019"/>
            <a:ext cx="669048" cy="43802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24 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марта</a:t>
            </a:r>
            <a:endParaRPr lang="en-US" sz="17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36" name="TextBox 36"/>
          <p:cNvSpPr txBox="1"/>
          <p:nvPr/>
        </p:nvSpPr>
        <p:spPr>
          <a:xfrm>
            <a:off x="4771988" y="1534105"/>
            <a:ext cx="2032012" cy="4718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759"/>
              </a:lnSpc>
            </a:pPr>
            <a:r>
              <a:rPr lang="en-US" sz="1999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Основной период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4137914" y="5559282"/>
            <a:ext cx="567530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11 июня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4135729" y="2451420"/>
            <a:ext cx="540901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 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4927601" y="2241543"/>
            <a:ext cx="2770334" cy="63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история, литература, химия;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4907122" y="3416455"/>
            <a:ext cx="2823859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русский язык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4135729" y="3448127"/>
            <a:ext cx="540901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4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4127388" y="4448968"/>
            <a:ext cx="540901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8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4962785" y="5436775"/>
            <a:ext cx="2308871" cy="63062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обществознание, физика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4024878" y="8777492"/>
            <a:ext cx="719852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19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4154779" y="6685306"/>
            <a:ext cx="540901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15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4884767" y="6423229"/>
            <a:ext cx="2770523" cy="9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биология, география, иностранные языки  (письменная часть);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4926449" y="7468768"/>
            <a:ext cx="2866610" cy="9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иностранные языки  (устная часть), информатика;</a:t>
            </a:r>
          </a:p>
        </p:txBody>
      </p:sp>
      <p:sp>
        <p:nvSpPr>
          <p:cNvPr id="48" name="TextBox 48"/>
          <p:cNvSpPr txBox="1"/>
          <p:nvPr/>
        </p:nvSpPr>
        <p:spPr>
          <a:xfrm>
            <a:off x="4155056" y="7736949"/>
            <a:ext cx="540901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18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июня</a:t>
            </a:r>
          </a:p>
        </p:txBody>
      </p:sp>
      <p:sp>
        <p:nvSpPr>
          <p:cNvPr id="49" name="TextBox 49"/>
          <p:cNvSpPr txBox="1"/>
          <p:nvPr/>
        </p:nvSpPr>
        <p:spPr>
          <a:xfrm>
            <a:off x="4949873" y="4363363"/>
            <a:ext cx="2770334" cy="3162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математика</a:t>
            </a:r>
          </a:p>
        </p:txBody>
      </p:sp>
      <p:sp>
        <p:nvSpPr>
          <p:cNvPr id="50" name="TextBox 50"/>
          <p:cNvSpPr txBox="1"/>
          <p:nvPr/>
        </p:nvSpPr>
        <p:spPr>
          <a:xfrm>
            <a:off x="1051457" y="6690296"/>
            <a:ext cx="2995607" cy="11676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62"/>
              </a:lnSpc>
              <a:spcBef>
                <a:spcPct val="0"/>
              </a:spcBef>
            </a:pPr>
            <a:r>
              <a:rPr lang="en-US" sz="1687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иностранные языки (английский, испанский, китайский, немецкий, французский) (устная часть);</a:t>
            </a:r>
          </a:p>
        </p:txBody>
      </p:sp>
      <p:sp>
        <p:nvSpPr>
          <p:cNvPr id="51" name="TextBox 51"/>
          <p:cNvSpPr txBox="1"/>
          <p:nvPr/>
        </p:nvSpPr>
        <p:spPr>
          <a:xfrm>
            <a:off x="13969" y="6795316"/>
            <a:ext cx="939847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3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апреля</a:t>
            </a:r>
          </a:p>
        </p:txBody>
      </p:sp>
      <p:sp>
        <p:nvSpPr>
          <p:cNvPr id="52" name="TextBox 52"/>
          <p:cNvSpPr txBox="1"/>
          <p:nvPr/>
        </p:nvSpPr>
        <p:spPr>
          <a:xfrm>
            <a:off x="1051457" y="8039626"/>
            <a:ext cx="3017924" cy="5854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информатика, обществознание;</a:t>
            </a:r>
          </a:p>
        </p:txBody>
      </p:sp>
      <p:sp>
        <p:nvSpPr>
          <p:cNvPr id="53" name="TextBox 53"/>
          <p:cNvSpPr txBox="1"/>
          <p:nvPr/>
        </p:nvSpPr>
        <p:spPr>
          <a:xfrm>
            <a:off x="95103" y="8115165"/>
            <a:ext cx="939847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7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апреля</a:t>
            </a:r>
          </a:p>
        </p:txBody>
      </p:sp>
      <p:sp>
        <p:nvSpPr>
          <p:cNvPr id="54" name="TextBox 54"/>
          <p:cNvSpPr txBox="1"/>
          <p:nvPr/>
        </p:nvSpPr>
        <p:spPr>
          <a:xfrm>
            <a:off x="1059825" y="9170915"/>
            <a:ext cx="3017924" cy="2902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история, химия</a:t>
            </a:r>
          </a:p>
        </p:txBody>
      </p:sp>
      <p:sp>
        <p:nvSpPr>
          <p:cNvPr id="55" name="TextBox 55"/>
          <p:cNvSpPr txBox="1"/>
          <p:nvPr/>
        </p:nvSpPr>
        <p:spPr>
          <a:xfrm>
            <a:off x="79986" y="9099794"/>
            <a:ext cx="939847" cy="43802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10</a:t>
            </a:r>
          </a:p>
          <a:p>
            <a:pPr marL="0" lvl="0" indent="0" algn="ctr">
              <a:lnSpc>
                <a:spcPts val="1666"/>
              </a:lnSpc>
            </a:pPr>
            <a:r>
              <a:rPr lang="en-US" sz="1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апреля</a:t>
            </a:r>
          </a:p>
        </p:txBody>
      </p:sp>
      <p:sp>
        <p:nvSpPr>
          <p:cNvPr id="56" name="TextBox 56"/>
          <p:cNvSpPr txBox="1"/>
          <p:nvPr/>
        </p:nvSpPr>
        <p:spPr>
          <a:xfrm>
            <a:off x="4907122" y="8577153"/>
            <a:ext cx="2866610" cy="9449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520"/>
              </a:lnSpc>
              <a:spcBef>
                <a:spcPct val="0"/>
              </a:spcBef>
            </a:pPr>
            <a:r>
              <a:rPr lang="en-US" sz="18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иностранные языки  (устная часть), информатика;</a:t>
            </a:r>
          </a:p>
        </p:txBody>
      </p:sp>
      <p:sp>
        <p:nvSpPr>
          <p:cNvPr id="57" name="TextBox 57"/>
          <p:cNvSpPr txBox="1"/>
          <p:nvPr/>
        </p:nvSpPr>
        <p:spPr>
          <a:xfrm>
            <a:off x="116028" y="9827331"/>
            <a:ext cx="1184135" cy="5856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  <a:spcBef>
                <a:spcPct val="0"/>
              </a:spcBef>
            </a:pPr>
            <a:r>
              <a:rPr lang="en-US" sz="1700" b="1">
                <a:solidFill>
                  <a:srgbClr val="9C0200"/>
                </a:solidFill>
                <a:latin typeface="Roboto Bold"/>
                <a:ea typeface="Roboto Bold"/>
                <a:cs typeface="Roboto Bold"/>
                <a:sym typeface="Roboto Bold"/>
              </a:rPr>
              <a:t>Дни пересдачи</a:t>
            </a:r>
          </a:p>
        </p:txBody>
      </p:sp>
      <p:sp>
        <p:nvSpPr>
          <p:cNvPr id="58" name="TextBox 58"/>
          <p:cNvSpPr txBox="1"/>
          <p:nvPr/>
        </p:nvSpPr>
        <p:spPr>
          <a:xfrm>
            <a:off x="1348068" y="9648328"/>
            <a:ext cx="6142654" cy="9531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8 июля (среда) — иностранные языки (английский, испанский, китайский, немецкий, французский) (письменная часть), информатика, литература, русский язык, физика, химия;</a:t>
            </a:r>
          </a:p>
          <a:p>
            <a:pPr algn="ctr">
              <a:lnSpc>
                <a:spcPts val="1540"/>
              </a:lnSpc>
              <a:spcBef>
                <a:spcPct val="0"/>
              </a:spcBef>
            </a:pPr>
            <a:r>
              <a:rPr lang="en-US" sz="11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9 июля (четверг) — биология, география, ЕГЭ по математике базового уровня, ЕГЭ по математике профильного уровня, иностранные языки (английский, испанский, китайский, немецкий, французский) (устная часть), история, обществознание.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0" y="0"/>
            <a:ext cx="7560000" cy="10692000"/>
          </a:xfrm>
          <a:custGeom>
            <a:avLst/>
            <a:gdLst/>
            <a:ahLst/>
            <a:cxnLst/>
            <a:rect l="l" t="t" r="r" b="b"/>
            <a:pathLst>
              <a:path w="7560000" h="10692000">
                <a:moveTo>
                  <a:pt x="0" y="0"/>
                </a:moveTo>
                <a:lnTo>
                  <a:pt x="7560000" y="0"/>
                </a:lnTo>
                <a:lnTo>
                  <a:pt x="7560000" y="10692000"/>
                </a:lnTo>
                <a:lnTo>
                  <a:pt x="0" y="1069200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74017" t="-1069" r="-21728" b="-37337"/>
            </a:stretch>
          </a:blipFill>
        </p:spPr>
      </p:sp>
      <p:sp>
        <p:nvSpPr>
          <p:cNvPr id="3" name="Freeform 3"/>
          <p:cNvSpPr/>
          <p:nvPr/>
        </p:nvSpPr>
        <p:spPr>
          <a:xfrm>
            <a:off x="2425414" y="141621"/>
            <a:ext cx="814798" cy="542859"/>
          </a:xfrm>
          <a:custGeom>
            <a:avLst/>
            <a:gdLst/>
            <a:ahLst/>
            <a:cxnLst/>
            <a:rect l="l" t="t" r="r" b="b"/>
            <a:pathLst>
              <a:path w="814798" h="542859">
                <a:moveTo>
                  <a:pt x="0" y="0"/>
                </a:moveTo>
                <a:lnTo>
                  <a:pt x="814798" y="0"/>
                </a:lnTo>
                <a:lnTo>
                  <a:pt x="814798" y="542859"/>
                </a:lnTo>
                <a:lnTo>
                  <a:pt x="0" y="542859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  <a:ln w="28575" cap="sq">
            <a:solidFill>
              <a:srgbClr val="046CB5"/>
            </a:solidFill>
            <a:prstDash val="solid"/>
            <a:miter/>
          </a:ln>
        </p:spPr>
      </p:sp>
      <p:sp>
        <p:nvSpPr>
          <p:cNvPr id="4" name="TextBox 4"/>
          <p:cNvSpPr txBox="1"/>
          <p:nvPr/>
        </p:nvSpPr>
        <p:spPr>
          <a:xfrm>
            <a:off x="3276212" y="85893"/>
            <a:ext cx="1588207" cy="7590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77"/>
              </a:lnSpc>
            </a:pPr>
            <a:r>
              <a:rPr lang="en-US" sz="5691" b="1">
                <a:solidFill>
                  <a:srgbClr val="0569B2"/>
                </a:solidFill>
                <a:latin typeface="Roboto Bold"/>
                <a:ea typeface="Roboto Bold"/>
                <a:cs typeface="Roboto Bold"/>
                <a:sym typeface="Roboto Bold"/>
              </a:rPr>
              <a:t>ЕГЭ</a:t>
            </a:r>
          </a:p>
        </p:txBody>
      </p:sp>
      <p:grpSp>
        <p:nvGrpSpPr>
          <p:cNvPr id="5" name="Group 5"/>
          <p:cNvGrpSpPr/>
          <p:nvPr/>
        </p:nvGrpSpPr>
        <p:grpSpPr>
          <a:xfrm>
            <a:off x="0" y="794037"/>
            <a:ext cx="7560000" cy="618701"/>
            <a:chOff x="0" y="0"/>
            <a:chExt cx="2709333" cy="221729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2709333" cy="221729"/>
            </a:xfrm>
            <a:custGeom>
              <a:avLst/>
              <a:gdLst/>
              <a:ahLst/>
              <a:cxnLst/>
              <a:rect l="l" t="t" r="r" b="b"/>
              <a:pathLst>
                <a:path w="2709333" h="221729">
                  <a:moveTo>
                    <a:pt x="0" y="0"/>
                  </a:moveTo>
                  <a:lnTo>
                    <a:pt x="2709333" y="0"/>
                  </a:lnTo>
                  <a:lnTo>
                    <a:pt x="2709333" y="221729"/>
                  </a:lnTo>
                  <a:lnTo>
                    <a:pt x="0" y="221729"/>
                  </a:lnTo>
                  <a:close/>
                </a:path>
              </a:pathLst>
            </a:custGeom>
            <a:solidFill>
              <a:srgbClr val="BC1414"/>
            </a:solidFill>
          </p:spPr>
        </p:sp>
        <p:sp>
          <p:nvSpPr>
            <p:cNvPr id="7" name="TextBox 7"/>
            <p:cNvSpPr txBox="1"/>
            <p:nvPr/>
          </p:nvSpPr>
          <p:spPr>
            <a:xfrm>
              <a:off x="0" y="0"/>
              <a:ext cx="2709333" cy="221729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320"/>
                </a:lnSpc>
              </a:pPr>
              <a:endParaRPr/>
            </a:p>
          </p:txBody>
        </p:sp>
      </p:grpSp>
      <p:sp>
        <p:nvSpPr>
          <p:cNvPr id="8" name="Freeform 8"/>
          <p:cNvSpPr/>
          <p:nvPr/>
        </p:nvSpPr>
        <p:spPr>
          <a:xfrm>
            <a:off x="5043573" y="9146025"/>
            <a:ext cx="2672085" cy="851727"/>
          </a:xfrm>
          <a:custGeom>
            <a:avLst/>
            <a:gdLst/>
            <a:ahLst/>
            <a:cxnLst/>
            <a:rect l="l" t="t" r="r" b="b"/>
            <a:pathLst>
              <a:path w="2672085" h="851727">
                <a:moveTo>
                  <a:pt x="0" y="0"/>
                </a:moveTo>
                <a:lnTo>
                  <a:pt x="2672085" y="0"/>
                </a:lnTo>
                <a:lnTo>
                  <a:pt x="2672085" y="851727"/>
                </a:lnTo>
                <a:lnTo>
                  <a:pt x="0" y="85172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grpSp>
        <p:nvGrpSpPr>
          <p:cNvPr id="9" name="Group 9"/>
          <p:cNvGrpSpPr/>
          <p:nvPr/>
        </p:nvGrpSpPr>
        <p:grpSpPr>
          <a:xfrm>
            <a:off x="314807" y="1527038"/>
            <a:ext cx="5130653" cy="4450467"/>
            <a:chOff x="0" y="0"/>
            <a:chExt cx="1838710" cy="159494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1838710" cy="1594947"/>
            </a:xfrm>
            <a:custGeom>
              <a:avLst/>
              <a:gdLst/>
              <a:ahLst/>
              <a:cxnLst/>
              <a:rect l="l" t="t" r="r" b="b"/>
              <a:pathLst>
                <a:path w="1838710" h="1594947">
                  <a:moveTo>
                    <a:pt x="30179" y="0"/>
                  </a:moveTo>
                  <a:lnTo>
                    <a:pt x="1808531" y="0"/>
                  </a:lnTo>
                  <a:cubicBezTo>
                    <a:pt x="1816535" y="0"/>
                    <a:pt x="1824212" y="3180"/>
                    <a:pt x="1829871" y="8839"/>
                  </a:cubicBezTo>
                  <a:cubicBezTo>
                    <a:pt x="1835531" y="14499"/>
                    <a:pt x="1838710" y="22175"/>
                    <a:pt x="1838710" y="30179"/>
                  </a:cubicBezTo>
                  <a:lnTo>
                    <a:pt x="1838710" y="1564768"/>
                  </a:lnTo>
                  <a:cubicBezTo>
                    <a:pt x="1838710" y="1572772"/>
                    <a:pt x="1835531" y="1580448"/>
                    <a:pt x="1829871" y="1586108"/>
                  </a:cubicBezTo>
                  <a:cubicBezTo>
                    <a:pt x="1824212" y="1591767"/>
                    <a:pt x="1816535" y="1594947"/>
                    <a:pt x="1808531" y="1594947"/>
                  </a:cubicBezTo>
                  <a:lnTo>
                    <a:pt x="30179" y="1594947"/>
                  </a:lnTo>
                  <a:cubicBezTo>
                    <a:pt x="22175" y="1594947"/>
                    <a:pt x="14499" y="1591767"/>
                    <a:pt x="8839" y="1586108"/>
                  </a:cubicBezTo>
                  <a:cubicBezTo>
                    <a:pt x="3180" y="1580448"/>
                    <a:pt x="0" y="1572772"/>
                    <a:pt x="0" y="1564768"/>
                  </a:cubicBezTo>
                  <a:lnTo>
                    <a:pt x="0" y="30179"/>
                  </a:lnTo>
                  <a:cubicBezTo>
                    <a:pt x="0" y="22175"/>
                    <a:pt x="3180" y="14499"/>
                    <a:pt x="8839" y="8839"/>
                  </a:cubicBezTo>
                  <a:cubicBezTo>
                    <a:pt x="14499" y="3180"/>
                    <a:pt x="22175" y="0"/>
                    <a:pt x="301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0569B2"/>
              </a:solidFill>
              <a:prstDash val="solid"/>
              <a:miter/>
            </a:ln>
          </p:spPr>
        </p:sp>
        <p:sp>
          <p:nvSpPr>
            <p:cNvPr id="11" name="TextBox 11"/>
            <p:cNvSpPr txBox="1"/>
            <p:nvPr/>
          </p:nvSpPr>
          <p:spPr>
            <a:xfrm>
              <a:off x="0" y="0"/>
              <a:ext cx="1838710" cy="159494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3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 flipH="1">
            <a:off x="4534985" y="2177523"/>
            <a:ext cx="2968835" cy="7510750"/>
          </a:xfrm>
          <a:custGeom>
            <a:avLst/>
            <a:gdLst/>
            <a:ahLst/>
            <a:cxnLst/>
            <a:rect l="l" t="t" r="r" b="b"/>
            <a:pathLst>
              <a:path w="2968835" h="7510750">
                <a:moveTo>
                  <a:pt x="2968835" y="0"/>
                </a:moveTo>
                <a:lnTo>
                  <a:pt x="0" y="0"/>
                </a:lnTo>
                <a:lnTo>
                  <a:pt x="0" y="7510750"/>
                </a:lnTo>
                <a:lnTo>
                  <a:pt x="2968835" y="7510750"/>
                </a:lnTo>
                <a:lnTo>
                  <a:pt x="2968835" y="0"/>
                </a:lnTo>
                <a:close/>
              </a:path>
            </a:pathLst>
          </a:custGeom>
          <a:blipFill>
            <a:blip r:embed="rId5"/>
            <a:stretch>
              <a:fillRect l="-579" r="-403"/>
            </a:stretch>
          </a:blipFill>
        </p:spPr>
      </p:sp>
      <p:grpSp>
        <p:nvGrpSpPr>
          <p:cNvPr id="13" name="Group 13"/>
          <p:cNvGrpSpPr/>
          <p:nvPr/>
        </p:nvGrpSpPr>
        <p:grpSpPr>
          <a:xfrm>
            <a:off x="314807" y="6189155"/>
            <a:ext cx="5130653" cy="4193292"/>
            <a:chOff x="0" y="0"/>
            <a:chExt cx="1838710" cy="1502781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1838710" cy="1502781"/>
            </a:xfrm>
            <a:custGeom>
              <a:avLst/>
              <a:gdLst/>
              <a:ahLst/>
              <a:cxnLst/>
              <a:rect l="l" t="t" r="r" b="b"/>
              <a:pathLst>
                <a:path w="1838710" h="1502781">
                  <a:moveTo>
                    <a:pt x="30179" y="0"/>
                  </a:moveTo>
                  <a:lnTo>
                    <a:pt x="1808531" y="0"/>
                  </a:lnTo>
                  <a:cubicBezTo>
                    <a:pt x="1816535" y="0"/>
                    <a:pt x="1824212" y="3180"/>
                    <a:pt x="1829871" y="8839"/>
                  </a:cubicBezTo>
                  <a:cubicBezTo>
                    <a:pt x="1835531" y="14499"/>
                    <a:pt x="1838710" y="22175"/>
                    <a:pt x="1838710" y="30179"/>
                  </a:cubicBezTo>
                  <a:lnTo>
                    <a:pt x="1838710" y="1472602"/>
                  </a:lnTo>
                  <a:cubicBezTo>
                    <a:pt x="1838710" y="1480606"/>
                    <a:pt x="1835531" y="1488282"/>
                    <a:pt x="1829871" y="1493942"/>
                  </a:cubicBezTo>
                  <a:cubicBezTo>
                    <a:pt x="1824212" y="1499602"/>
                    <a:pt x="1816535" y="1502781"/>
                    <a:pt x="1808531" y="1502781"/>
                  </a:cubicBezTo>
                  <a:lnTo>
                    <a:pt x="30179" y="1502781"/>
                  </a:lnTo>
                  <a:cubicBezTo>
                    <a:pt x="22175" y="1502781"/>
                    <a:pt x="14499" y="1499602"/>
                    <a:pt x="8839" y="1493942"/>
                  </a:cubicBezTo>
                  <a:cubicBezTo>
                    <a:pt x="3180" y="1488282"/>
                    <a:pt x="0" y="1480606"/>
                    <a:pt x="0" y="1472602"/>
                  </a:cubicBezTo>
                  <a:lnTo>
                    <a:pt x="0" y="30179"/>
                  </a:lnTo>
                  <a:cubicBezTo>
                    <a:pt x="0" y="22175"/>
                    <a:pt x="3180" y="14499"/>
                    <a:pt x="8839" y="8839"/>
                  </a:cubicBezTo>
                  <a:cubicBezTo>
                    <a:pt x="14499" y="3180"/>
                    <a:pt x="22175" y="0"/>
                    <a:pt x="30179" y="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47625" cap="sq">
              <a:solidFill>
                <a:srgbClr val="ED1D24"/>
              </a:solidFill>
              <a:prstDash val="solid"/>
              <a:miter/>
            </a:ln>
          </p:spPr>
        </p:sp>
        <p:sp>
          <p:nvSpPr>
            <p:cNvPr id="15" name="TextBox 15"/>
            <p:cNvSpPr txBox="1"/>
            <p:nvPr/>
          </p:nvSpPr>
          <p:spPr>
            <a:xfrm>
              <a:off x="0" y="0"/>
              <a:ext cx="1838710" cy="1502781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l">
                <a:lnSpc>
                  <a:spcPts val="1320"/>
                </a:lnSpc>
              </a:pPr>
              <a:endParaRPr/>
            </a:p>
          </p:txBody>
        </p:sp>
      </p:grpSp>
      <p:sp>
        <p:nvSpPr>
          <p:cNvPr id="16" name="Freeform 16"/>
          <p:cNvSpPr/>
          <p:nvPr/>
        </p:nvSpPr>
        <p:spPr>
          <a:xfrm>
            <a:off x="954439" y="1665713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3"/>
                </a:lnTo>
                <a:lnTo>
                  <a:pt x="0" y="273233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7" name="TextBox 17"/>
          <p:cNvSpPr txBox="1"/>
          <p:nvPr/>
        </p:nvSpPr>
        <p:spPr>
          <a:xfrm rot="-5400000">
            <a:off x="-702880" y="3199241"/>
            <a:ext cx="2606324" cy="7914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</a:pPr>
            <a:r>
              <a:rPr lang="en-US" sz="4578">
                <a:solidFill>
                  <a:srgbClr val="046CB5"/>
                </a:solidFill>
                <a:latin typeface="Waffle Soft"/>
                <a:ea typeface="Waffle Soft"/>
                <a:cs typeface="Waffle Soft"/>
                <a:sym typeface="Waffle Soft"/>
              </a:rPr>
              <a:t>МОЖНО</a:t>
            </a:r>
          </a:p>
        </p:txBody>
      </p:sp>
      <p:sp>
        <p:nvSpPr>
          <p:cNvPr id="18" name="Freeform 18"/>
          <p:cNvSpPr/>
          <p:nvPr/>
        </p:nvSpPr>
        <p:spPr>
          <a:xfrm>
            <a:off x="957857" y="2262796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2"/>
                </a:lnTo>
                <a:lnTo>
                  <a:pt x="0" y="27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19" name="Freeform 19"/>
          <p:cNvSpPr/>
          <p:nvPr/>
        </p:nvSpPr>
        <p:spPr>
          <a:xfrm>
            <a:off x="957857" y="2917933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2"/>
                </a:lnTo>
                <a:lnTo>
                  <a:pt x="0" y="27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0" name="Freeform 20"/>
          <p:cNvSpPr/>
          <p:nvPr/>
        </p:nvSpPr>
        <p:spPr>
          <a:xfrm>
            <a:off x="957857" y="3508043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2"/>
                </a:lnTo>
                <a:lnTo>
                  <a:pt x="0" y="27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1" name="Freeform 21"/>
          <p:cNvSpPr/>
          <p:nvPr/>
        </p:nvSpPr>
        <p:spPr>
          <a:xfrm>
            <a:off x="957857" y="4096053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2"/>
                </a:lnTo>
                <a:lnTo>
                  <a:pt x="0" y="27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2" name="Freeform 22"/>
          <p:cNvSpPr/>
          <p:nvPr/>
        </p:nvSpPr>
        <p:spPr>
          <a:xfrm>
            <a:off x="957857" y="4684063"/>
            <a:ext cx="273232" cy="273232"/>
          </a:xfrm>
          <a:custGeom>
            <a:avLst/>
            <a:gdLst/>
            <a:ahLst/>
            <a:cxnLst/>
            <a:rect l="l" t="t" r="r" b="b"/>
            <a:pathLst>
              <a:path w="273232" h="273232">
                <a:moveTo>
                  <a:pt x="0" y="0"/>
                </a:moveTo>
                <a:lnTo>
                  <a:pt x="273232" y="0"/>
                </a:lnTo>
                <a:lnTo>
                  <a:pt x="273232" y="273232"/>
                </a:lnTo>
                <a:lnTo>
                  <a:pt x="0" y="273232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</p:sp>
      <p:sp>
        <p:nvSpPr>
          <p:cNvPr id="23" name="Freeform 23"/>
          <p:cNvSpPr/>
          <p:nvPr/>
        </p:nvSpPr>
        <p:spPr>
          <a:xfrm>
            <a:off x="509547" y="6376966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2"/>
                </a:lnTo>
                <a:lnTo>
                  <a:pt x="0" y="286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4" name="Freeform 24"/>
          <p:cNvSpPr/>
          <p:nvPr/>
        </p:nvSpPr>
        <p:spPr>
          <a:xfrm>
            <a:off x="509547" y="6796655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3"/>
                </a:lnTo>
                <a:lnTo>
                  <a:pt x="0" y="28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5" name="Freeform 25"/>
          <p:cNvSpPr/>
          <p:nvPr/>
        </p:nvSpPr>
        <p:spPr>
          <a:xfrm>
            <a:off x="509547" y="7453877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2"/>
                </a:lnTo>
                <a:lnTo>
                  <a:pt x="0" y="28624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6" name="Freeform 26"/>
          <p:cNvSpPr/>
          <p:nvPr/>
        </p:nvSpPr>
        <p:spPr>
          <a:xfrm>
            <a:off x="509547" y="8142680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3"/>
                </a:lnTo>
                <a:lnTo>
                  <a:pt x="0" y="28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7" name="Freeform 27"/>
          <p:cNvSpPr/>
          <p:nvPr/>
        </p:nvSpPr>
        <p:spPr>
          <a:xfrm>
            <a:off x="509547" y="8715621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3"/>
                </a:lnTo>
                <a:lnTo>
                  <a:pt x="0" y="28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8" name="Freeform 28"/>
          <p:cNvSpPr/>
          <p:nvPr/>
        </p:nvSpPr>
        <p:spPr>
          <a:xfrm>
            <a:off x="509547" y="9065506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3"/>
                </a:lnTo>
                <a:lnTo>
                  <a:pt x="0" y="28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sp>
        <p:nvSpPr>
          <p:cNvPr id="29" name="Freeform 29"/>
          <p:cNvSpPr/>
          <p:nvPr/>
        </p:nvSpPr>
        <p:spPr>
          <a:xfrm>
            <a:off x="509547" y="9967841"/>
            <a:ext cx="286243" cy="286243"/>
          </a:xfrm>
          <a:custGeom>
            <a:avLst/>
            <a:gdLst/>
            <a:ahLst/>
            <a:cxnLst/>
            <a:rect l="l" t="t" r="r" b="b"/>
            <a:pathLst>
              <a:path w="286243" h="286243">
                <a:moveTo>
                  <a:pt x="0" y="0"/>
                </a:moveTo>
                <a:lnTo>
                  <a:pt x="286243" y="0"/>
                </a:lnTo>
                <a:lnTo>
                  <a:pt x="286243" y="286243"/>
                </a:lnTo>
                <a:lnTo>
                  <a:pt x="0" y="286243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</p:sp>
      <p:grpSp>
        <p:nvGrpSpPr>
          <p:cNvPr id="30" name="Group 30"/>
          <p:cNvGrpSpPr/>
          <p:nvPr/>
        </p:nvGrpSpPr>
        <p:grpSpPr>
          <a:xfrm rot="5400000">
            <a:off x="4773938" y="6674423"/>
            <a:ext cx="588010" cy="48738"/>
            <a:chOff x="0" y="0"/>
            <a:chExt cx="210729" cy="17467"/>
          </a:xfrm>
        </p:grpSpPr>
        <p:sp>
          <p:nvSpPr>
            <p:cNvPr id="31" name="Freeform 31"/>
            <p:cNvSpPr/>
            <p:nvPr/>
          </p:nvSpPr>
          <p:spPr>
            <a:xfrm>
              <a:off x="0" y="0"/>
              <a:ext cx="210729" cy="17467"/>
            </a:xfrm>
            <a:custGeom>
              <a:avLst/>
              <a:gdLst/>
              <a:ahLst/>
              <a:cxnLst/>
              <a:rect l="l" t="t" r="r" b="b"/>
              <a:pathLst>
                <a:path w="210729" h="17467">
                  <a:moveTo>
                    <a:pt x="0" y="0"/>
                  </a:moveTo>
                  <a:lnTo>
                    <a:pt x="210729" y="0"/>
                  </a:lnTo>
                  <a:lnTo>
                    <a:pt x="210729" y="17467"/>
                  </a:lnTo>
                  <a:lnTo>
                    <a:pt x="0" y="17467"/>
                  </a:lnTo>
                  <a:close/>
                </a:path>
              </a:pathLst>
            </a:custGeom>
            <a:solidFill>
              <a:srgbClr val="FC0000"/>
            </a:solidFill>
          </p:spPr>
        </p:sp>
        <p:sp>
          <p:nvSpPr>
            <p:cNvPr id="32" name="TextBox 32"/>
            <p:cNvSpPr txBox="1"/>
            <p:nvPr/>
          </p:nvSpPr>
          <p:spPr>
            <a:xfrm>
              <a:off x="0" y="0"/>
              <a:ext cx="210729" cy="1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sp>
        <p:nvSpPr>
          <p:cNvPr id="33" name="TextBox 33"/>
          <p:cNvSpPr txBox="1"/>
          <p:nvPr/>
        </p:nvSpPr>
        <p:spPr>
          <a:xfrm>
            <a:off x="1305257" y="4636438"/>
            <a:ext cx="4048979" cy="111188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Участники с ограниченными возможностями здоровья могут воспользоваться помощью ассистентов и специальным оборудованием</a:t>
            </a:r>
          </a:p>
        </p:txBody>
      </p:sp>
      <p:sp>
        <p:nvSpPr>
          <p:cNvPr id="34" name="TextBox 34"/>
          <p:cNvSpPr txBox="1"/>
          <p:nvPr/>
        </p:nvSpPr>
        <p:spPr>
          <a:xfrm>
            <a:off x="95103" y="964300"/>
            <a:ext cx="7395618" cy="3734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524"/>
              </a:lnSpc>
            </a:pPr>
            <a:r>
              <a:rPr lang="en-US" sz="3116" b="1">
                <a:solidFill>
                  <a:srgbClr val="FFFFFF"/>
                </a:solidFill>
                <a:latin typeface="Roboto Bold"/>
                <a:ea typeface="Roboto Bold"/>
                <a:cs typeface="Roboto Bold"/>
                <a:sym typeface="Roboto Bold"/>
              </a:rPr>
              <a:t>ПРАВИЛА ПОВЕДЕНИЯ НА ЭКЗАМЕНЕ</a:t>
            </a:r>
          </a:p>
        </p:txBody>
      </p:sp>
      <p:sp>
        <p:nvSpPr>
          <p:cNvPr id="35" name="TextBox 35"/>
          <p:cNvSpPr txBox="1"/>
          <p:nvPr/>
        </p:nvSpPr>
        <p:spPr>
          <a:xfrm rot="5400000">
            <a:off x="3792800" y="7869676"/>
            <a:ext cx="2606324" cy="79810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410"/>
              </a:lnSpc>
            </a:pPr>
            <a:r>
              <a:rPr lang="en-US" sz="4578">
                <a:solidFill>
                  <a:srgbClr val="ED1D24"/>
                </a:solidFill>
                <a:latin typeface="Waffle Soft"/>
                <a:ea typeface="Waffle Soft"/>
                <a:cs typeface="Waffle Soft"/>
                <a:sym typeface="Waffle Soft"/>
              </a:rPr>
              <a:t>НЕЛЬЗЯ</a:t>
            </a:r>
          </a:p>
        </p:txBody>
      </p:sp>
      <p:sp>
        <p:nvSpPr>
          <p:cNvPr id="36" name="TextBox 36"/>
          <p:cNvSpPr txBox="1"/>
          <p:nvPr/>
        </p:nvSpPr>
        <p:spPr>
          <a:xfrm>
            <a:off x="1305257" y="1618088"/>
            <a:ext cx="404897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Заменить экзаменационный комплект в случае его брака или некомплектности</a:t>
            </a:r>
          </a:p>
        </p:txBody>
      </p:sp>
      <p:sp>
        <p:nvSpPr>
          <p:cNvPr id="37" name="TextBox 37"/>
          <p:cNvSpPr txBox="1"/>
          <p:nvPr/>
        </p:nvSpPr>
        <p:spPr>
          <a:xfrm>
            <a:off x="1305257" y="2244198"/>
            <a:ext cx="404897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Попросить дополнительные бланки ответов и черновики</a:t>
            </a:r>
          </a:p>
        </p:txBody>
      </p:sp>
      <p:sp>
        <p:nvSpPr>
          <p:cNvPr id="38" name="TextBox 38"/>
          <p:cNvSpPr txBox="1"/>
          <p:nvPr/>
        </p:nvSpPr>
        <p:spPr>
          <a:xfrm>
            <a:off x="1305257" y="2870308"/>
            <a:ext cx="404897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Выходить во время экзамена в туалет и медицинский пункт</a:t>
            </a:r>
          </a:p>
        </p:txBody>
      </p:sp>
      <p:sp>
        <p:nvSpPr>
          <p:cNvPr id="39" name="TextBox 39"/>
          <p:cNvSpPr txBox="1"/>
          <p:nvPr/>
        </p:nvSpPr>
        <p:spPr>
          <a:xfrm>
            <a:off x="1305257" y="3460418"/>
            <a:ext cx="404897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Сдать экзаменационную работу и покинуть аудиторию досрочно</a:t>
            </a:r>
          </a:p>
        </p:txBody>
      </p:sp>
      <p:sp>
        <p:nvSpPr>
          <p:cNvPr id="40" name="TextBox 40"/>
          <p:cNvSpPr txBox="1"/>
          <p:nvPr/>
        </p:nvSpPr>
        <p:spPr>
          <a:xfrm>
            <a:off x="1305257" y="4048428"/>
            <a:ext cx="4048979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Досрочно завершить экзамен по состоянию здоровья</a:t>
            </a:r>
          </a:p>
        </p:txBody>
      </p:sp>
      <p:sp>
        <p:nvSpPr>
          <p:cNvPr id="41" name="TextBox 41"/>
          <p:cNvSpPr txBox="1"/>
          <p:nvPr/>
        </p:nvSpPr>
        <p:spPr>
          <a:xfrm>
            <a:off x="863215" y="6329341"/>
            <a:ext cx="331077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Пересаживаться</a:t>
            </a:r>
          </a:p>
        </p:txBody>
      </p:sp>
      <p:sp>
        <p:nvSpPr>
          <p:cNvPr id="42" name="TextBox 42"/>
          <p:cNvSpPr txBox="1"/>
          <p:nvPr/>
        </p:nvSpPr>
        <p:spPr>
          <a:xfrm>
            <a:off x="863215" y="6749030"/>
            <a:ext cx="383369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Выносить из аудитории экзаменационные материалы</a:t>
            </a:r>
          </a:p>
        </p:txBody>
      </p:sp>
      <p:sp>
        <p:nvSpPr>
          <p:cNvPr id="43" name="TextBox 43"/>
          <p:cNvSpPr txBox="1"/>
          <p:nvPr/>
        </p:nvSpPr>
        <p:spPr>
          <a:xfrm>
            <a:off x="863215" y="7406252"/>
            <a:ext cx="3671770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Выносить из аудитории письменные заметки</a:t>
            </a:r>
          </a:p>
        </p:txBody>
      </p:sp>
      <p:sp>
        <p:nvSpPr>
          <p:cNvPr id="44" name="TextBox 44"/>
          <p:cNvSpPr txBox="1"/>
          <p:nvPr/>
        </p:nvSpPr>
        <p:spPr>
          <a:xfrm>
            <a:off x="863215" y="8041886"/>
            <a:ext cx="3700345" cy="55943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Фотографировать экзаменационные материалы</a:t>
            </a:r>
          </a:p>
        </p:txBody>
      </p:sp>
      <p:sp>
        <p:nvSpPr>
          <p:cNvPr id="45" name="TextBox 45"/>
          <p:cNvSpPr txBox="1"/>
          <p:nvPr/>
        </p:nvSpPr>
        <p:spPr>
          <a:xfrm>
            <a:off x="863215" y="8667996"/>
            <a:ext cx="3310772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Разговаривать между собой</a:t>
            </a:r>
          </a:p>
        </p:txBody>
      </p:sp>
      <p:sp>
        <p:nvSpPr>
          <p:cNvPr id="46" name="TextBox 46"/>
          <p:cNvSpPr txBox="1"/>
          <p:nvPr/>
        </p:nvSpPr>
        <p:spPr>
          <a:xfrm>
            <a:off x="863215" y="9017881"/>
            <a:ext cx="3833695" cy="8356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Обмениваться любыми материалами и предметами с другими участниками экзамена</a:t>
            </a:r>
          </a:p>
        </p:txBody>
      </p:sp>
      <p:sp>
        <p:nvSpPr>
          <p:cNvPr id="47" name="TextBox 47"/>
          <p:cNvSpPr txBox="1"/>
          <p:nvPr/>
        </p:nvSpPr>
        <p:spPr>
          <a:xfrm>
            <a:off x="863215" y="9920216"/>
            <a:ext cx="4246706" cy="283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2240"/>
              </a:lnSpc>
              <a:spcBef>
                <a:spcPct val="0"/>
              </a:spcBef>
            </a:pPr>
            <a:r>
              <a:rPr lang="en-US" sz="160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Выходить из аудитории без сопровождения</a:t>
            </a:r>
          </a:p>
        </p:txBody>
      </p:sp>
      <p:grpSp>
        <p:nvGrpSpPr>
          <p:cNvPr id="48" name="Group 48"/>
          <p:cNvGrpSpPr/>
          <p:nvPr/>
        </p:nvGrpSpPr>
        <p:grpSpPr>
          <a:xfrm rot="5400000">
            <a:off x="4791548" y="9785461"/>
            <a:ext cx="588010" cy="48738"/>
            <a:chOff x="0" y="0"/>
            <a:chExt cx="210729" cy="17467"/>
          </a:xfrm>
        </p:grpSpPr>
        <p:sp>
          <p:nvSpPr>
            <p:cNvPr id="49" name="Freeform 49"/>
            <p:cNvSpPr/>
            <p:nvPr/>
          </p:nvSpPr>
          <p:spPr>
            <a:xfrm>
              <a:off x="0" y="0"/>
              <a:ext cx="210729" cy="17467"/>
            </a:xfrm>
            <a:custGeom>
              <a:avLst/>
              <a:gdLst/>
              <a:ahLst/>
              <a:cxnLst/>
              <a:rect l="l" t="t" r="r" b="b"/>
              <a:pathLst>
                <a:path w="210729" h="17467">
                  <a:moveTo>
                    <a:pt x="0" y="0"/>
                  </a:moveTo>
                  <a:lnTo>
                    <a:pt x="210729" y="0"/>
                  </a:lnTo>
                  <a:lnTo>
                    <a:pt x="210729" y="17467"/>
                  </a:lnTo>
                  <a:lnTo>
                    <a:pt x="0" y="17467"/>
                  </a:lnTo>
                  <a:close/>
                </a:path>
              </a:pathLst>
            </a:custGeom>
            <a:solidFill>
              <a:srgbClr val="FC0000"/>
            </a:solidFill>
          </p:spPr>
        </p:sp>
        <p:sp>
          <p:nvSpPr>
            <p:cNvPr id="50" name="TextBox 50"/>
            <p:cNvSpPr txBox="1"/>
            <p:nvPr/>
          </p:nvSpPr>
          <p:spPr>
            <a:xfrm>
              <a:off x="0" y="0"/>
              <a:ext cx="210729" cy="1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grpSp>
        <p:nvGrpSpPr>
          <p:cNvPr id="51" name="Group 51"/>
          <p:cNvGrpSpPr/>
          <p:nvPr/>
        </p:nvGrpSpPr>
        <p:grpSpPr>
          <a:xfrm rot="5400000">
            <a:off x="334295" y="5321631"/>
            <a:ext cx="588010" cy="48738"/>
            <a:chOff x="0" y="0"/>
            <a:chExt cx="210729" cy="17467"/>
          </a:xfrm>
        </p:grpSpPr>
        <p:sp>
          <p:nvSpPr>
            <p:cNvPr id="52" name="Freeform 52"/>
            <p:cNvSpPr/>
            <p:nvPr/>
          </p:nvSpPr>
          <p:spPr>
            <a:xfrm>
              <a:off x="0" y="0"/>
              <a:ext cx="210729" cy="17467"/>
            </a:xfrm>
            <a:custGeom>
              <a:avLst/>
              <a:gdLst/>
              <a:ahLst/>
              <a:cxnLst/>
              <a:rect l="l" t="t" r="r" b="b"/>
              <a:pathLst>
                <a:path w="210729" h="17467">
                  <a:moveTo>
                    <a:pt x="0" y="0"/>
                  </a:moveTo>
                  <a:lnTo>
                    <a:pt x="210729" y="0"/>
                  </a:lnTo>
                  <a:lnTo>
                    <a:pt x="210729" y="17467"/>
                  </a:lnTo>
                  <a:lnTo>
                    <a:pt x="0" y="17467"/>
                  </a:lnTo>
                  <a:close/>
                </a:path>
              </a:pathLst>
            </a:custGeom>
            <a:solidFill>
              <a:srgbClr val="046CB5"/>
            </a:solidFill>
          </p:spPr>
        </p:sp>
        <p:sp>
          <p:nvSpPr>
            <p:cNvPr id="53" name="TextBox 53"/>
            <p:cNvSpPr txBox="1"/>
            <p:nvPr/>
          </p:nvSpPr>
          <p:spPr>
            <a:xfrm>
              <a:off x="0" y="0"/>
              <a:ext cx="210729" cy="1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  <p:grpSp>
        <p:nvGrpSpPr>
          <p:cNvPr id="54" name="Group 54"/>
          <p:cNvGrpSpPr/>
          <p:nvPr/>
        </p:nvGrpSpPr>
        <p:grpSpPr>
          <a:xfrm rot="5400000">
            <a:off x="334295" y="1914577"/>
            <a:ext cx="588010" cy="48738"/>
            <a:chOff x="0" y="0"/>
            <a:chExt cx="210729" cy="17467"/>
          </a:xfrm>
        </p:grpSpPr>
        <p:sp>
          <p:nvSpPr>
            <p:cNvPr id="55" name="Freeform 55"/>
            <p:cNvSpPr/>
            <p:nvPr/>
          </p:nvSpPr>
          <p:spPr>
            <a:xfrm>
              <a:off x="0" y="0"/>
              <a:ext cx="210729" cy="17467"/>
            </a:xfrm>
            <a:custGeom>
              <a:avLst/>
              <a:gdLst/>
              <a:ahLst/>
              <a:cxnLst/>
              <a:rect l="l" t="t" r="r" b="b"/>
              <a:pathLst>
                <a:path w="210729" h="17467">
                  <a:moveTo>
                    <a:pt x="0" y="0"/>
                  </a:moveTo>
                  <a:lnTo>
                    <a:pt x="210729" y="0"/>
                  </a:lnTo>
                  <a:lnTo>
                    <a:pt x="210729" y="17467"/>
                  </a:lnTo>
                  <a:lnTo>
                    <a:pt x="0" y="17467"/>
                  </a:lnTo>
                  <a:close/>
                </a:path>
              </a:pathLst>
            </a:custGeom>
            <a:solidFill>
              <a:srgbClr val="046CB5"/>
            </a:solidFill>
          </p:spPr>
        </p:sp>
        <p:sp>
          <p:nvSpPr>
            <p:cNvPr id="56" name="TextBox 56"/>
            <p:cNvSpPr txBox="1"/>
            <p:nvPr/>
          </p:nvSpPr>
          <p:spPr>
            <a:xfrm>
              <a:off x="0" y="0"/>
              <a:ext cx="210729" cy="17467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49"/>
                </a:lnSpc>
              </a:pPr>
              <a:endParaRPr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1643</Words>
  <Application>Microsoft Office PowerPoint</Application>
  <PresentationFormat>Произвольный</PresentationFormat>
  <Paragraphs>253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2" baseType="lpstr">
      <vt:lpstr>Roboto Bold Italics</vt:lpstr>
      <vt:lpstr>Arial</vt:lpstr>
      <vt:lpstr>Roboto Italics</vt:lpstr>
      <vt:lpstr>Bebas Neue Bold</vt:lpstr>
      <vt:lpstr>Open Sans Extra Bold</vt:lpstr>
      <vt:lpstr>Arimo Bold</vt:lpstr>
      <vt:lpstr>Waffle Soft</vt:lpstr>
      <vt:lpstr>Calibri</vt:lpstr>
      <vt:lpstr>Roboto Bold</vt:lpstr>
      <vt:lpstr>Arimo</vt:lpstr>
      <vt:lpstr>Roboto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Материалы для стенда ЕГЭ</dc:title>
  <cp:lastModifiedBy>Ирина Морозова</cp:lastModifiedBy>
  <cp:revision>3</cp:revision>
  <dcterms:created xsi:type="dcterms:W3CDTF">2006-08-16T00:00:00Z</dcterms:created>
  <dcterms:modified xsi:type="dcterms:W3CDTF">2025-10-27T21:10:11Z</dcterms:modified>
  <dc:identifier>DAG3AJvlCKc</dc:identifier>
</cp:coreProperties>
</file>